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4" r:id="rId3"/>
    <p:sldId id="257" r:id="rId4"/>
    <p:sldId id="258" r:id="rId5"/>
    <p:sldId id="259" r:id="rId6"/>
    <p:sldId id="261" r:id="rId7"/>
    <p:sldId id="263" r:id="rId8"/>
    <p:sldId id="262" r:id="rId9"/>
    <p:sldId id="260" r:id="rId10"/>
    <p:sldId id="265" r:id="rId11"/>
    <p:sldId id="290" r:id="rId12"/>
    <p:sldId id="279" r:id="rId13"/>
    <p:sldId id="291" r:id="rId14"/>
    <p:sldId id="285" r:id="rId15"/>
    <p:sldId id="283" r:id="rId16"/>
    <p:sldId id="280" r:id="rId17"/>
    <p:sldId id="266" r:id="rId18"/>
    <p:sldId id="267" r:id="rId19"/>
    <p:sldId id="269" r:id="rId20"/>
    <p:sldId id="270" r:id="rId21"/>
    <p:sldId id="271" r:id="rId22"/>
    <p:sldId id="272" r:id="rId23"/>
    <p:sldId id="273" r:id="rId24"/>
    <p:sldId id="288" r:id="rId25"/>
    <p:sldId id="274" r:id="rId26"/>
    <p:sldId id="289" r:id="rId27"/>
    <p:sldId id="275" r:id="rId28"/>
    <p:sldId id="276" r:id="rId29"/>
    <p:sldId id="284" r:id="rId30"/>
    <p:sldId id="277" r:id="rId31"/>
    <p:sldId id="278"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4/27/2024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4/27/2024</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70607" y="0"/>
            <a:ext cx="8915399" cy="2262781"/>
          </a:xfrm>
        </p:spPr>
        <p:txBody>
          <a:bodyPr>
            <a:normAutofit/>
          </a:bodyPr>
          <a:lstStyle/>
          <a:p>
            <a:r>
              <a:rPr lang="en-GB" sz="4400" dirty="0" smtClean="0"/>
              <a:t>INSOLVENCY AND BANKRUPTCY</a:t>
            </a:r>
            <a:endParaRPr lang="en-US" sz="4400" dirty="0"/>
          </a:p>
        </p:txBody>
      </p:sp>
      <p:sp>
        <p:nvSpPr>
          <p:cNvPr id="3" name="Subtitle 2"/>
          <p:cNvSpPr>
            <a:spLocks noGrp="1"/>
          </p:cNvSpPr>
          <p:nvPr>
            <p:ph type="subTitle" idx="1"/>
          </p:nvPr>
        </p:nvSpPr>
        <p:spPr>
          <a:xfrm>
            <a:off x="6897189" y="3030583"/>
            <a:ext cx="4607423" cy="3169920"/>
          </a:xfrm>
        </p:spPr>
        <p:txBody>
          <a:bodyPr>
            <a:normAutofit lnSpcReduction="10000"/>
          </a:bodyPr>
          <a:lstStyle/>
          <a:p>
            <a:r>
              <a:rPr lang="en-GB" dirty="0" smtClean="0">
                <a:solidFill>
                  <a:srgbClr val="FF0000"/>
                </a:solidFill>
              </a:rPr>
              <a:t>Project-373:</a:t>
            </a:r>
          </a:p>
          <a:p>
            <a:r>
              <a:rPr lang="en-GB" b="1" dirty="0" smtClean="0">
                <a:solidFill>
                  <a:schemeClr val="tx1"/>
                </a:solidFill>
              </a:rPr>
              <a:t>Team Members</a:t>
            </a:r>
            <a:r>
              <a:rPr lang="en-GB" dirty="0" smtClean="0"/>
              <a:t>:</a:t>
            </a:r>
          </a:p>
          <a:p>
            <a:r>
              <a:rPr lang="en-GB" dirty="0" smtClean="0"/>
              <a:t>1.Miss. </a:t>
            </a:r>
            <a:r>
              <a:rPr lang="en-GB" dirty="0" err="1" smtClean="0"/>
              <a:t>Shivani</a:t>
            </a:r>
            <a:r>
              <a:rPr lang="en-GB" dirty="0" smtClean="0"/>
              <a:t> </a:t>
            </a:r>
            <a:r>
              <a:rPr lang="en-GB" dirty="0" err="1" smtClean="0"/>
              <a:t>Pawar</a:t>
            </a:r>
            <a:endParaRPr lang="en-GB" dirty="0" smtClean="0"/>
          </a:p>
          <a:p>
            <a:r>
              <a:rPr lang="en-GB" dirty="0" smtClean="0"/>
              <a:t>2.</a:t>
            </a:r>
            <a:r>
              <a:rPr lang="en-US" dirty="0"/>
              <a:t> Mr. </a:t>
            </a:r>
            <a:r>
              <a:rPr lang="en-US" dirty="0" err="1"/>
              <a:t>Tulasi</a:t>
            </a:r>
            <a:r>
              <a:rPr lang="en-US" dirty="0"/>
              <a:t> Mohan </a:t>
            </a:r>
            <a:r>
              <a:rPr lang="en-US" dirty="0" err="1"/>
              <a:t>Kandimalla</a:t>
            </a:r>
            <a:r>
              <a:rPr lang="en-US" dirty="0"/>
              <a:t>.</a:t>
            </a:r>
            <a:endParaRPr lang="en-GB" dirty="0" smtClean="0"/>
          </a:p>
          <a:p>
            <a:r>
              <a:rPr lang="en-GB" dirty="0" smtClean="0"/>
              <a:t>3.</a:t>
            </a:r>
            <a:r>
              <a:rPr lang="en-US" dirty="0"/>
              <a:t> Mr. </a:t>
            </a:r>
            <a:r>
              <a:rPr lang="en-US" dirty="0" err="1"/>
              <a:t>Venugopal</a:t>
            </a:r>
            <a:r>
              <a:rPr lang="en-US" dirty="0"/>
              <a:t> G</a:t>
            </a:r>
            <a:endParaRPr lang="en-GB" dirty="0" smtClean="0"/>
          </a:p>
          <a:p>
            <a:r>
              <a:rPr lang="en-GB" dirty="0" smtClean="0"/>
              <a:t>4.</a:t>
            </a:r>
            <a:r>
              <a:rPr lang="en-US" dirty="0"/>
              <a:t> </a:t>
            </a:r>
            <a:r>
              <a:rPr lang="en-US" dirty="0" smtClean="0"/>
              <a:t>Mr. G </a:t>
            </a:r>
            <a:r>
              <a:rPr lang="en-US" dirty="0" err="1"/>
              <a:t>karthikeya</a:t>
            </a:r>
            <a:endParaRPr lang="en-GB" dirty="0" smtClean="0"/>
          </a:p>
          <a:p>
            <a:r>
              <a:rPr lang="en-GB" dirty="0" smtClean="0"/>
              <a:t>5.</a:t>
            </a:r>
            <a:r>
              <a:rPr lang="en-US" dirty="0"/>
              <a:t> </a:t>
            </a:r>
            <a:r>
              <a:rPr lang="en-US" dirty="0" err="1"/>
              <a:t>Miss.Jaya</a:t>
            </a:r>
            <a:r>
              <a:rPr lang="en-US" dirty="0"/>
              <a:t> </a:t>
            </a:r>
            <a:r>
              <a:rPr lang="en-US" dirty="0" err="1"/>
              <a:t>lakshmi</a:t>
            </a:r>
            <a:r>
              <a:rPr lang="en-US" dirty="0"/>
              <a:t> </a:t>
            </a:r>
            <a:r>
              <a:rPr lang="en-US" dirty="0" err="1"/>
              <a:t>Vuyyuru</a:t>
            </a:r>
            <a:endParaRPr lang="en-GB" dirty="0" smtClean="0"/>
          </a:p>
          <a:p>
            <a:r>
              <a:rPr lang="en-GB" dirty="0" smtClean="0"/>
              <a:t>6</a:t>
            </a:r>
            <a:r>
              <a:rPr lang="en-US" dirty="0" smtClean="0"/>
              <a:t>.</a:t>
            </a:r>
            <a:r>
              <a:rPr lang="en-US" dirty="0"/>
              <a:t> </a:t>
            </a:r>
            <a:r>
              <a:rPr lang="en-US" dirty="0" err="1"/>
              <a:t>Mr.Mohd</a:t>
            </a:r>
            <a:r>
              <a:rPr lang="en-US" dirty="0"/>
              <a:t> </a:t>
            </a:r>
            <a:r>
              <a:rPr lang="en-US" dirty="0" err="1"/>
              <a:t>Arhaan</a:t>
            </a:r>
            <a:r>
              <a:rPr lang="en-US" dirty="0"/>
              <a:t> Ahmad</a:t>
            </a:r>
            <a:endParaRPr lang="en-GB" dirty="0" smtClean="0"/>
          </a:p>
        </p:txBody>
      </p:sp>
    </p:spTree>
    <p:extLst>
      <p:ext uri="{BB962C8B-B14F-4D97-AF65-F5344CB8AC3E}">
        <p14:creationId xmlns:p14="http://schemas.microsoft.com/office/powerpoint/2010/main" val="21079111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EDA:</a:t>
            </a:r>
            <a:endParaRPr lang="en-US" dirty="0"/>
          </a:p>
        </p:txBody>
      </p:sp>
      <p:sp>
        <p:nvSpPr>
          <p:cNvPr id="3" name="Content Placeholder 2"/>
          <p:cNvSpPr>
            <a:spLocks noGrp="1"/>
          </p:cNvSpPr>
          <p:nvPr>
            <p:ph idx="1"/>
          </p:nvPr>
        </p:nvSpPr>
        <p:spPr/>
        <p:txBody>
          <a:bodyPr/>
          <a:lstStyle/>
          <a:p>
            <a:r>
              <a:rPr lang="en-GB" dirty="0" smtClean="0"/>
              <a:t>Evaluation of Data Analysis is </a:t>
            </a:r>
            <a:r>
              <a:rPr lang="en-GB" dirty="0"/>
              <a:t> a process of describing the data by means of statistical and visualization techniques in order to bring important aspects of that data into focus for further analysis</a:t>
            </a:r>
            <a:r>
              <a:rPr lang="en-GB" dirty="0" smtClean="0"/>
              <a:t>.</a:t>
            </a:r>
            <a:endParaRPr lang="en-US" dirty="0"/>
          </a:p>
          <a:p>
            <a:r>
              <a:rPr lang="en-GB" dirty="0" smtClean="0"/>
              <a:t>    1.Maximize insight into a data set.</a:t>
            </a:r>
          </a:p>
          <a:p>
            <a:r>
              <a:rPr lang="en-GB" dirty="0"/>
              <a:t> </a:t>
            </a:r>
            <a:r>
              <a:rPr lang="en-GB" dirty="0" smtClean="0"/>
              <a:t>   2.Uncover underlying structure.</a:t>
            </a:r>
          </a:p>
          <a:p>
            <a:r>
              <a:rPr lang="en-GB" dirty="0"/>
              <a:t> </a:t>
            </a:r>
            <a:r>
              <a:rPr lang="en-GB" dirty="0" smtClean="0"/>
              <a:t>   3.Extract important variables.</a:t>
            </a:r>
          </a:p>
          <a:p>
            <a:r>
              <a:rPr lang="en-GB" dirty="0"/>
              <a:t> </a:t>
            </a:r>
            <a:r>
              <a:rPr lang="en-GB" dirty="0" smtClean="0"/>
              <a:t>   4.Detect outliers and anomalies.</a:t>
            </a:r>
          </a:p>
          <a:p>
            <a:r>
              <a:rPr lang="en-GB" dirty="0"/>
              <a:t> </a:t>
            </a:r>
            <a:r>
              <a:rPr lang="en-GB" dirty="0" smtClean="0"/>
              <a:t>   5.Test underlying assumptions.</a:t>
            </a:r>
          </a:p>
          <a:p>
            <a:r>
              <a:rPr lang="en-GB" dirty="0"/>
              <a:t> </a:t>
            </a:r>
            <a:r>
              <a:rPr lang="en-GB" dirty="0" smtClean="0"/>
              <a:t>   6.Develop parsimonious models.</a:t>
            </a:r>
          </a:p>
          <a:p>
            <a:r>
              <a:rPr lang="en-GB" dirty="0" smtClean="0"/>
              <a:t>    7.Determine optimal factor settings.</a:t>
            </a:r>
            <a:endParaRPr lang="en-US" dirty="0"/>
          </a:p>
        </p:txBody>
      </p:sp>
    </p:spTree>
    <p:extLst>
      <p:ext uri="{BB962C8B-B14F-4D97-AF65-F5344CB8AC3E}">
        <p14:creationId xmlns:p14="http://schemas.microsoft.com/office/powerpoint/2010/main" val="19902756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Before Removing </a:t>
            </a:r>
            <a:r>
              <a:rPr lang="en-GB" dirty="0"/>
              <a:t>T</a:t>
            </a:r>
            <a:r>
              <a:rPr lang="en-GB" dirty="0" smtClean="0"/>
              <a:t>he Outliers</a:t>
            </a:r>
            <a:endParaRPr lang="en-US" dirty="0"/>
          </a:p>
        </p:txBody>
      </p:sp>
      <p:pic>
        <p:nvPicPr>
          <p:cNvPr id="4" name="Content Placeholder 3"/>
          <p:cNvPicPr>
            <a:picLocks noGrp="1" noChangeAspect="1"/>
          </p:cNvPicPr>
          <p:nvPr>
            <p:ph idx="1"/>
          </p:nvPr>
        </p:nvPicPr>
        <p:blipFill>
          <a:blip r:embed="rId2"/>
          <a:stretch>
            <a:fillRect/>
          </a:stretch>
        </p:blipFill>
        <p:spPr>
          <a:xfrm>
            <a:off x="3157486" y="2133600"/>
            <a:ext cx="7778853" cy="3778250"/>
          </a:xfrm>
          <a:prstGeom prst="rect">
            <a:avLst/>
          </a:prstGeom>
        </p:spPr>
      </p:pic>
    </p:spTree>
    <p:extLst>
      <p:ext uri="{BB962C8B-B14F-4D97-AF65-F5344CB8AC3E}">
        <p14:creationId xmlns:p14="http://schemas.microsoft.com/office/powerpoint/2010/main" val="155636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After Removing the Outliers:</a:t>
            </a:r>
            <a:endParaRPr lang="en-US" dirty="0"/>
          </a:p>
        </p:txBody>
      </p:sp>
      <p:pic>
        <p:nvPicPr>
          <p:cNvPr id="7" name="Content Placeholder 6"/>
          <p:cNvPicPr>
            <a:picLocks noGrp="1" noChangeAspect="1"/>
          </p:cNvPicPr>
          <p:nvPr>
            <p:ph idx="1"/>
          </p:nvPr>
        </p:nvPicPr>
        <p:blipFill>
          <a:blip r:embed="rId2"/>
          <a:stretch>
            <a:fillRect/>
          </a:stretch>
        </p:blipFill>
        <p:spPr>
          <a:xfrm>
            <a:off x="3161116" y="2133600"/>
            <a:ext cx="7771594" cy="3778250"/>
          </a:xfrm>
          <a:prstGeom prst="rect">
            <a:avLst/>
          </a:prstGeom>
        </p:spPr>
      </p:pic>
    </p:spTree>
    <p:extLst>
      <p:ext uri="{BB962C8B-B14F-4D97-AF65-F5344CB8AC3E}">
        <p14:creationId xmlns:p14="http://schemas.microsoft.com/office/powerpoint/2010/main" val="18498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Visualizing the Data</a:t>
            </a:r>
            <a:endParaRPr lang="en-US" dirty="0"/>
          </a:p>
        </p:txBody>
      </p:sp>
      <p:pic>
        <p:nvPicPr>
          <p:cNvPr id="4" name="Content Placeholder 3"/>
          <p:cNvPicPr>
            <a:picLocks noGrp="1" noChangeAspect="1"/>
          </p:cNvPicPr>
          <p:nvPr>
            <p:ph idx="1"/>
          </p:nvPr>
        </p:nvPicPr>
        <p:blipFill>
          <a:blip r:embed="rId2"/>
          <a:stretch>
            <a:fillRect/>
          </a:stretch>
        </p:blipFill>
        <p:spPr>
          <a:xfrm>
            <a:off x="2696747" y="1905000"/>
            <a:ext cx="7901585" cy="4492654"/>
          </a:xfrm>
          <a:prstGeom prst="rect">
            <a:avLst/>
          </a:prstGeom>
        </p:spPr>
      </p:pic>
    </p:spTree>
    <p:extLst>
      <p:ext uri="{BB962C8B-B14F-4D97-AF65-F5344CB8AC3E}">
        <p14:creationId xmlns:p14="http://schemas.microsoft.com/office/powerpoint/2010/main" val="429372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Correlation after removal of outliers</a:t>
            </a:r>
            <a:endParaRPr lang="en-US" dirty="0"/>
          </a:p>
        </p:txBody>
      </p:sp>
      <p:pic>
        <p:nvPicPr>
          <p:cNvPr id="5" name="Content Placeholder 4"/>
          <p:cNvPicPr>
            <a:picLocks noGrp="1" noChangeAspect="1"/>
          </p:cNvPicPr>
          <p:nvPr>
            <p:ph idx="1"/>
          </p:nvPr>
        </p:nvPicPr>
        <p:blipFill>
          <a:blip r:embed="rId2"/>
          <a:stretch>
            <a:fillRect/>
          </a:stretch>
        </p:blipFill>
        <p:spPr>
          <a:xfrm>
            <a:off x="3561805" y="1401774"/>
            <a:ext cx="5384091" cy="5456226"/>
          </a:xfrm>
          <a:prstGeom prst="rect">
            <a:avLst/>
          </a:prstGeom>
        </p:spPr>
      </p:pic>
    </p:spTree>
    <p:extLst>
      <p:ext uri="{BB962C8B-B14F-4D97-AF65-F5344CB8AC3E}">
        <p14:creationId xmlns:p14="http://schemas.microsoft.com/office/powerpoint/2010/main" val="745041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Heatmap</a:t>
            </a:r>
            <a:r>
              <a:rPr lang="en-GB" dirty="0" smtClean="0"/>
              <a:t>:</a:t>
            </a:r>
            <a:endParaRPr lang="en-US" dirty="0"/>
          </a:p>
        </p:txBody>
      </p:sp>
      <p:pic>
        <p:nvPicPr>
          <p:cNvPr id="4" name="Content Placeholder 3"/>
          <p:cNvPicPr>
            <a:picLocks noGrp="1" noChangeAspect="1"/>
          </p:cNvPicPr>
          <p:nvPr>
            <p:ph idx="1"/>
          </p:nvPr>
        </p:nvPicPr>
        <p:blipFill>
          <a:blip r:embed="rId2"/>
          <a:stretch>
            <a:fillRect/>
          </a:stretch>
        </p:blipFill>
        <p:spPr>
          <a:xfrm>
            <a:off x="2795452" y="2122641"/>
            <a:ext cx="7240956" cy="4433643"/>
          </a:xfrm>
          <a:prstGeom prst="rect">
            <a:avLst/>
          </a:prstGeom>
        </p:spPr>
      </p:pic>
    </p:spTree>
    <p:extLst>
      <p:ext uri="{BB962C8B-B14F-4D97-AF65-F5344CB8AC3E}">
        <p14:creationId xmlns:p14="http://schemas.microsoft.com/office/powerpoint/2010/main" val="36460169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Independent Variables count</a:t>
            </a:r>
            <a:endParaRPr lang="en-US" dirty="0"/>
          </a:p>
        </p:txBody>
      </p:sp>
      <p:pic>
        <p:nvPicPr>
          <p:cNvPr id="4" name="Content Placeholder 3"/>
          <p:cNvPicPr>
            <a:picLocks noGrp="1" noChangeAspect="1"/>
          </p:cNvPicPr>
          <p:nvPr>
            <p:ph idx="1"/>
          </p:nvPr>
        </p:nvPicPr>
        <p:blipFill>
          <a:blip r:embed="rId2"/>
          <a:stretch>
            <a:fillRect/>
          </a:stretch>
        </p:blipFill>
        <p:spPr>
          <a:xfrm>
            <a:off x="3117670" y="1793459"/>
            <a:ext cx="6222374" cy="4867328"/>
          </a:xfrm>
          <a:prstGeom prst="rect">
            <a:avLst/>
          </a:prstGeom>
        </p:spPr>
      </p:pic>
    </p:spTree>
    <p:extLst>
      <p:ext uri="{BB962C8B-B14F-4D97-AF65-F5344CB8AC3E}">
        <p14:creationId xmlns:p14="http://schemas.microsoft.com/office/powerpoint/2010/main" val="8883352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Feature Engineering</a:t>
            </a:r>
            <a:endParaRPr lang="en-US" dirty="0"/>
          </a:p>
        </p:txBody>
      </p:sp>
      <p:sp>
        <p:nvSpPr>
          <p:cNvPr id="3" name="Content Placeholder 2"/>
          <p:cNvSpPr>
            <a:spLocks noGrp="1"/>
          </p:cNvSpPr>
          <p:nvPr>
            <p:ph idx="1"/>
          </p:nvPr>
        </p:nvSpPr>
        <p:spPr/>
        <p:txBody>
          <a:bodyPr>
            <a:normAutofit fontScale="92500" lnSpcReduction="10000"/>
          </a:bodyPr>
          <a:lstStyle/>
          <a:p>
            <a:r>
              <a:rPr lang="en-GB" b="1" dirty="0" smtClean="0"/>
              <a:t>1</a:t>
            </a:r>
            <a:r>
              <a:rPr lang="en-GB" dirty="0" smtClean="0"/>
              <a:t>.</a:t>
            </a:r>
            <a:r>
              <a:rPr lang="en-GB" b="1" dirty="0" smtClean="0"/>
              <a:t>Imputation:</a:t>
            </a:r>
            <a:r>
              <a:rPr lang="en-US" b="1" dirty="0" smtClean="0"/>
              <a:t>  </a:t>
            </a:r>
            <a:r>
              <a:rPr lang="en-US" dirty="0" smtClean="0"/>
              <a:t>Imputation is responsible for handling irregularities within the        dataset.</a:t>
            </a:r>
            <a:r>
              <a:rPr lang="en-GB" dirty="0"/>
              <a:t> </a:t>
            </a:r>
            <a:r>
              <a:rPr lang="en-GB" dirty="0" smtClean="0"/>
              <a:t> </a:t>
            </a:r>
            <a:r>
              <a:rPr lang="en-GB" dirty="0" err="1" smtClean="0"/>
              <a:t>Example:removing</a:t>
            </a:r>
            <a:r>
              <a:rPr lang="en-GB" dirty="0" smtClean="0"/>
              <a:t> the missing values from the complete column by a huge percentage of missing values.</a:t>
            </a:r>
          </a:p>
          <a:p>
            <a:r>
              <a:rPr lang="en-GB" b="1" dirty="0" smtClean="0"/>
              <a:t>2</a:t>
            </a:r>
            <a:r>
              <a:rPr lang="en-GB" dirty="0" smtClean="0"/>
              <a:t>.</a:t>
            </a:r>
            <a:r>
              <a:rPr lang="en-GB" b="1" dirty="0" smtClean="0"/>
              <a:t>Handling Outliers: </a:t>
            </a:r>
            <a:r>
              <a:rPr lang="en-GB" dirty="0" smtClean="0"/>
              <a:t>Outliers are the deviated values or data points that are observed too away from other data points in such a way that they badly affect the performance of the model</a:t>
            </a:r>
          </a:p>
          <a:p>
            <a:r>
              <a:rPr lang="en-GB" b="1" dirty="0" smtClean="0"/>
              <a:t>3.Log transform: </a:t>
            </a:r>
            <a:r>
              <a:rPr lang="en-GB" dirty="0" smtClean="0"/>
              <a:t> log transform helps in handling the skewed </a:t>
            </a:r>
            <a:r>
              <a:rPr lang="en-GB" dirty="0" err="1" smtClean="0"/>
              <a:t>data,and</a:t>
            </a:r>
            <a:r>
              <a:rPr lang="en-GB" dirty="0" smtClean="0"/>
              <a:t> it makes the distribution more approximate to normal after transformation.</a:t>
            </a:r>
            <a:endParaRPr lang="en-GB" b="1" dirty="0"/>
          </a:p>
          <a:p>
            <a:r>
              <a:rPr lang="en-GB" b="1" dirty="0" smtClean="0"/>
              <a:t>4.Encoding: </a:t>
            </a:r>
            <a:r>
              <a:rPr lang="en-GB" dirty="0" smtClean="0"/>
              <a:t>One hot encoding converts the categorical data in a form so that they can be easily understood by machine learning </a:t>
            </a:r>
            <a:r>
              <a:rPr lang="en-GB" dirty="0" err="1" smtClean="0"/>
              <a:t>algorthims</a:t>
            </a:r>
            <a:r>
              <a:rPr lang="en-GB" dirty="0" smtClean="0"/>
              <a:t> and make good prediction.</a:t>
            </a:r>
          </a:p>
          <a:p>
            <a:r>
              <a:rPr lang="en-GB" b="1" dirty="0" smtClean="0"/>
              <a:t>5.Scaling:</a:t>
            </a:r>
            <a:r>
              <a:rPr lang="en-GB" dirty="0" smtClean="0"/>
              <a:t>The continuous features become identical in terms of the </a:t>
            </a:r>
            <a:r>
              <a:rPr lang="en-GB" dirty="0" err="1" smtClean="0"/>
              <a:t>range,after</a:t>
            </a:r>
            <a:r>
              <a:rPr lang="en-GB" dirty="0" smtClean="0"/>
              <a:t> a scaling process.</a:t>
            </a:r>
            <a:endParaRPr lang="en-GB" b="1" dirty="0" smtClean="0"/>
          </a:p>
        </p:txBody>
      </p:sp>
    </p:spTree>
    <p:extLst>
      <p:ext uri="{BB962C8B-B14F-4D97-AF65-F5344CB8AC3E}">
        <p14:creationId xmlns:p14="http://schemas.microsoft.com/office/powerpoint/2010/main" val="18055807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Model Building</a:t>
            </a:r>
            <a:endParaRPr lang="en-US" dirty="0"/>
          </a:p>
        </p:txBody>
      </p:sp>
      <p:sp>
        <p:nvSpPr>
          <p:cNvPr id="3" name="Content Placeholder 2"/>
          <p:cNvSpPr>
            <a:spLocks noGrp="1"/>
          </p:cNvSpPr>
          <p:nvPr>
            <p:ph idx="1"/>
          </p:nvPr>
        </p:nvSpPr>
        <p:spPr/>
        <p:txBody>
          <a:bodyPr>
            <a:normAutofit fontScale="85000" lnSpcReduction="10000"/>
          </a:bodyPr>
          <a:lstStyle/>
          <a:p>
            <a:r>
              <a:rPr lang="en-GB" b="1" dirty="0"/>
              <a:t>Step 1:</a:t>
            </a:r>
            <a:r>
              <a:rPr lang="en-GB" dirty="0"/>
              <a:t> Define the Problem and Set Objectives:</a:t>
            </a:r>
          </a:p>
          <a:p>
            <a:r>
              <a:rPr lang="en-GB" dirty="0"/>
              <a:t>Clearly define the problem you aim to solve and establish measurable objectives. Understand the scope, constraints, and desired outcomes of your model. This step ensures that your model aligns with the problem at hand and provides meaningful insights.</a:t>
            </a:r>
          </a:p>
          <a:p>
            <a:r>
              <a:rPr lang="en-GB" b="1" dirty="0"/>
              <a:t>Step 2: </a:t>
            </a:r>
            <a:r>
              <a:rPr lang="en-GB" dirty="0"/>
              <a:t>Gather and Prepare the Data:</a:t>
            </a:r>
          </a:p>
          <a:p>
            <a:r>
              <a:rPr lang="en-GB" dirty="0"/>
              <a:t>Collect the relevant data required for model building. Clean and </a:t>
            </a:r>
            <a:r>
              <a:rPr lang="en-GB" dirty="0" err="1"/>
              <a:t>preprocess</a:t>
            </a:r>
            <a:r>
              <a:rPr lang="en-GB" dirty="0"/>
              <a:t> the data, handling missing values, outliers, and inconsistencies. Perform feature engineering and selection to extract meaningful predictors and ensure data quality.</a:t>
            </a:r>
          </a:p>
          <a:p>
            <a:r>
              <a:rPr lang="en-GB" b="1" dirty="0"/>
              <a:t>Step 3: </a:t>
            </a:r>
            <a:r>
              <a:rPr lang="en-GB" dirty="0"/>
              <a:t>Split the Data:</a:t>
            </a:r>
          </a:p>
          <a:p>
            <a:r>
              <a:rPr lang="en-GB" dirty="0"/>
              <a:t>Split your data into training and testing sets. The training set is used to train the model, while the testing set serves as an unseen dataset for evaluating the model’s performance. Consider techniques like cross-validation for robust model assessment</a:t>
            </a:r>
            <a:r>
              <a:rPr lang="en-GB" dirty="0" smtClean="0"/>
              <a:t>.</a:t>
            </a:r>
            <a:endParaRPr lang="en-GB" dirty="0"/>
          </a:p>
        </p:txBody>
      </p:sp>
    </p:spTree>
    <p:extLst>
      <p:ext uri="{BB962C8B-B14F-4D97-AF65-F5344CB8AC3E}">
        <p14:creationId xmlns:p14="http://schemas.microsoft.com/office/powerpoint/2010/main" val="39480964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u="sng" dirty="0" smtClean="0"/>
              <a:t>Process of Model Building</a:t>
            </a:r>
            <a:endParaRPr lang="en-US" u="sng" dirty="0"/>
          </a:p>
        </p:txBody>
      </p:sp>
      <p:sp>
        <p:nvSpPr>
          <p:cNvPr id="3" name="Content Placeholder 2"/>
          <p:cNvSpPr>
            <a:spLocks noGrp="1"/>
          </p:cNvSpPr>
          <p:nvPr>
            <p:ph idx="1"/>
          </p:nvPr>
        </p:nvSpPr>
        <p:spPr/>
        <p:txBody>
          <a:bodyPr>
            <a:normAutofit/>
          </a:bodyPr>
          <a:lstStyle/>
          <a:p>
            <a:r>
              <a:rPr lang="en-GB" b="1" dirty="0"/>
              <a:t>Step 4:</a:t>
            </a:r>
            <a:r>
              <a:rPr lang="en-GB" dirty="0"/>
              <a:t> Choose the Right Algorithm:</a:t>
            </a:r>
          </a:p>
          <a:p>
            <a:r>
              <a:rPr lang="en-GB" dirty="0"/>
              <a:t>Select the appropriate machine learning algorithm based on your problem type (e.g., classification, regression) and data characteristics. Consider popular algorithms like linear regression, decision trees, random forests, support vector machines, or deep learning models</a:t>
            </a:r>
            <a:r>
              <a:rPr lang="en-GB" dirty="0" smtClean="0"/>
              <a:t>.</a:t>
            </a:r>
          </a:p>
          <a:p>
            <a:r>
              <a:rPr lang="en-GB" b="1" dirty="0"/>
              <a:t>Step 5: </a:t>
            </a:r>
            <a:r>
              <a:rPr lang="en-GB" dirty="0"/>
              <a:t>Train the Model:</a:t>
            </a:r>
          </a:p>
          <a:p>
            <a:r>
              <a:rPr lang="en-GB" dirty="0"/>
              <a:t>Fit the selected algorithm to the training data. Adjust the model’s parameters and </a:t>
            </a:r>
            <a:r>
              <a:rPr lang="en-GB" dirty="0" smtClean="0"/>
              <a:t>hyper-parameters </a:t>
            </a:r>
            <a:r>
              <a:rPr lang="en-GB" dirty="0"/>
              <a:t>to optimize its performance. Use techniques like grid search or Bayesian optimization to find the best parameter settings</a:t>
            </a:r>
            <a:r>
              <a:rPr lang="en-GB" dirty="0" smtClean="0"/>
              <a:t>.</a:t>
            </a:r>
          </a:p>
        </p:txBody>
      </p:sp>
    </p:spTree>
    <p:extLst>
      <p:ext uri="{BB962C8B-B14F-4D97-AF65-F5344CB8AC3E}">
        <p14:creationId xmlns:p14="http://schemas.microsoft.com/office/powerpoint/2010/main" val="17513702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Index:</a:t>
            </a:r>
            <a:endParaRPr lang="en-US" dirty="0"/>
          </a:p>
        </p:txBody>
      </p:sp>
      <p:sp>
        <p:nvSpPr>
          <p:cNvPr id="3" name="Content Placeholder 2"/>
          <p:cNvSpPr>
            <a:spLocks noGrp="1"/>
          </p:cNvSpPr>
          <p:nvPr>
            <p:ph idx="1"/>
          </p:nvPr>
        </p:nvSpPr>
        <p:spPr/>
        <p:txBody>
          <a:bodyPr>
            <a:normAutofit fontScale="85000" lnSpcReduction="20000"/>
          </a:bodyPr>
          <a:lstStyle/>
          <a:p>
            <a:r>
              <a:rPr lang="en-GB" dirty="0" smtClean="0"/>
              <a:t>Problem statement</a:t>
            </a:r>
          </a:p>
          <a:p>
            <a:r>
              <a:rPr lang="en-GB" dirty="0" smtClean="0"/>
              <a:t>Objective</a:t>
            </a:r>
          </a:p>
          <a:p>
            <a:r>
              <a:rPr lang="en-GB" dirty="0" smtClean="0"/>
              <a:t>Insolvency</a:t>
            </a:r>
          </a:p>
          <a:p>
            <a:r>
              <a:rPr lang="en-GB" dirty="0" smtClean="0"/>
              <a:t>Reasons for Insolvency</a:t>
            </a:r>
          </a:p>
          <a:p>
            <a:r>
              <a:rPr lang="en-GB" dirty="0" smtClean="0"/>
              <a:t>Bankruptcy</a:t>
            </a:r>
          </a:p>
          <a:p>
            <a:r>
              <a:rPr lang="en-GB" dirty="0" smtClean="0"/>
              <a:t>Types of Bankruptcy</a:t>
            </a:r>
          </a:p>
          <a:p>
            <a:r>
              <a:rPr lang="en-GB" dirty="0" smtClean="0"/>
              <a:t>Insolvency vs Bankruptcy</a:t>
            </a:r>
          </a:p>
          <a:p>
            <a:r>
              <a:rPr lang="en-GB" dirty="0" smtClean="0"/>
              <a:t>EDA</a:t>
            </a:r>
          </a:p>
          <a:p>
            <a:r>
              <a:rPr lang="en-GB" dirty="0" smtClean="0"/>
              <a:t>Feature Engineering</a:t>
            </a:r>
          </a:p>
          <a:p>
            <a:r>
              <a:rPr lang="en-GB" dirty="0" smtClean="0"/>
              <a:t>Model Building</a:t>
            </a:r>
          </a:p>
          <a:p>
            <a:r>
              <a:rPr lang="en-GB" dirty="0" smtClean="0"/>
              <a:t>Model Validation</a:t>
            </a:r>
          </a:p>
          <a:p>
            <a:r>
              <a:rPr lang="en-GB" dirty="0" smtClean="0"/>
              <a:t>Deployment</a:t>
            </a:r>
          </a:p>
          <a:p>
            <a:endParaRPr lang="en-GB" dirty="0" smtClean="0"/>
          </a:p>
          <a:p>
            <a:endParaRPr lang="en-GB" dirty="0" smtClean="0"/>
          </a:p>
          <a:p>
            <a:endParaRPr lang="en-GB" dirty="0" smtClean="0"/>
          </a:p>
          <a:p>
            <a:endParaRPr lang="en-GB" dirty="0" smtClean="0"/>
          </a:p>
          <a:p>
            <a:endParaRPr lang="en-GB" dirty="0" smtClean="0"/>
          </a:p>
          <a:p>
            <a:endParaRPr lang="en-US" dirty="0"/>
          </a:p>
        </p:txBody>
      </p:sp>
    </p:spTree>
    <p:extLst>
      <p:ext uri="{BB962C8B-B14F-4D97-AF65-F5344CB8AC3E}">
        <p14:creationId xmlns:p14="http://schemas.microsoft.com/office/powerpoint/2010/main" val="35857068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u="sng" dirty="0"/>
              <a:t>Process of Model Building</a:t>
            </a:r>
            <a:endParaRPr lang="en-US" dirty="0"/>
          </a:p>
        </p:txBody>
      </p:sp>
      <p:sp>
        <p:nvSpPr>
          <p:cNvPr id="3" name="Content Placeholder 2"/>
          <p:cNvSpPr>
            <a:spLocks noGrp="1"/>
          </p:cNvSpPr>
          <p:nvPr>
            <p:ph idx="1"/>
          </p:nvPr>
        </p:nvSpPr>
        <p:spPr/>
        <p:txBody>
          <a:bodyPr/>
          <a:lstStyle/>
          <a:p>
            <a:r>
              <a:rPr lang="en-GB" b="1" dirty="0"/>
              <a:t>Step 6: </a:t>
            </a:r>
            <a:r>
              <a:rPr lang="en-GB" dirty="0"/>
              <a:t>Evaluate the Model:</a:t>
            </a:r>
          </a:p>
          <a:p>
            <a:r>
              <a:rPr lang="en-GB" dirty="0"/>
              <a:t>Assess the model’s performance using appropriate evaluation metrics, such as accuracy, precision, recall, or mean squared error. Compare the model’s predictions with the actual values in the testing dataset. Consider additional techniques like ROC curves or confusion matrices for classification </a:t>
            </a:r>
            <a:r>
              <a:rPr lang="en-GB" dirty="0" smtClean="0"/>
              <a:t>problems</a:t>
            </a:r>
          </a:p>
          <a:p>
            <a:r>
              <a:rPr lang="en-GB" b="1" dirty="0"/>
              <a:t>Step 7: </a:t>
            </a:r>
            <a:r>
              <a:rPr lang="en-GB" dirty="0"/>
              <a:t>Fine-tune and Optimize:</a:t>
            </a:r>
          </a:p>
          <a:p>
            <a:r>
              <a:rPr lang="en-GB" dirty="0"/>
              <a:t>Iteratively refine your model to enhance its performance. Experiment with different parameter settings, feature selections, or ensemble techniques to improve accuracy and generalization. Regularize the model to avoid overfitting and ensure it performs well on unseen data.</a:t>
            </a:r>
          </a:p>
          <a:p>
            <a:endParaRPr lang="en-GB" dirty="0"/>
          </a:p>
        </p:txBody>
      </p:sp>
    </p:spTree>
    <p:extLst>
      <p:ext uri="{BB962C8B-B14F-4D97-AF65-F5344CB8AC3E}">
        <p14:creationId xmlns:p14="http://schemas.microsoft.com/office/powerpoint/2010/main" val="24827159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u="sng" dirty="0"/>
              <a:t>Process of Model Building</a:t>
            </a:r>
            <a:endParaRPr lang="en-US" dirty="0"/>
          </a:p>
        </p:txBody>
      </p:sp>
      <p:sp>
        <p:nvSpPr>
          <p:cNvPr id="3" name="Content Placeholder 2"/>
          <p:cNvSpPr>
            <a:spLocks noGrp="1"/>
          </p:cNvSpPr>
          <p:nvPr>
            <p:ph idx="1"/>
          </p:nvPr>
        </p:nvSpPr>
        <p:spPr/>
        <p:txBody>
          <a:bodyPr/>
          <a:lstStyle/>
          <a:p>
            <a:r>
              <a:rPr lang="en-GB" b="1" dirty="0"/>
              <a:t>Step 8: </a:t>
            </a:r>
            <a:r>
              <a:rPr lang="en-GB" dirty="0"/>
              <a:t>Interpret the Results:</a:t>
            </a:r>
          </a:p>
          <a:p>
            <a:r>
              <a:rPr lang="en-GB" dirty="0"/>
              <a:t>Understand and interpret the model’s output to gain insights into the underlying patterns and relationships in the data. </a:t>
            </a:r>
            <a:r>
              <a:rPr lang="en-GB" dirty="0" err="1"/>
              <a:t>Analyze</a:t>
            </a:r>
            <a:r>
              <a:rPr lang="en-GB" dirty="0"/>
              <a:t> feature </a:t>
            </a:r>
            <a:r>
              <a:rPr lang="en-GB" dirty="0" err="1"/>
              <a:t>importances</a:t>
            </a:r>
            <a:r>
              <a:rPr lang="en-GB" dirty="0"/>
              <a:t>, coefficients, or decision boundaries to explain the model’s </a:t>
            </a:r>
            <a:r>
              <a:rPr lang="en-GB" dirty="0" err="1"/>
              <a:t>behavior</a:t>
            </a:r>
            <a:r>
              <a:rPr lang="en-GB" dirty="0"/>
              <a:t>. Communicate the results effectively to stakeholders.</a:t>
            </a:r>
          </a:p>
          <a:p>
            <a:r>
              <a:rPr lang="en-GB" b="1" dirty="0"/>
              <a:t>Step 9: </a:t>
            </a:r>
            <a:r>
              <a:rPr lang="en-GB" dirty="0"/>
              <a:t>Deploy and Monitor:</a:t>
            </a:r>
          </a:p>
          <a:p>
            <a:r>
              <a:rPr lang="en-GB" dirty="0"/>
              <a:t>Deploy your model in a production environment to make predictions or support decision-making processes. Continuously monitor the model’s performance and assess its impact on business outcomes. Update the model periodically as new data becomes available</a:t>
            </a:r>
            <a:r>
              <a:rPr lang="en-GB" dirty="0" smtClean="0"/>
              <a:t>.</a:t>
            </a:r>
            <a:endParaRPr lang="en-GB" dirty="0"/>
          </a:p>
        </p:txBody>
      </p:sp>
    </p:spTree>
    <p:extLst>
      <p:ext uri="{BB962C8B-B14F-4D97-AF65-F5344CB8AC3E}">
        <p14:creationId xmlns:p14="http://schemas.microsoft.com/office/powerpoint/2010/main" val="36997324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u="sng" dirty="0"/>
              <a:t>Process of Model Building</a:t>
            </a:r>
            <a:endParaRPr lang="en-US" dirty="0"/>
          </a:p>
        </p:txBody>
      </p:sp>
      <p:sp>
        <p:nvSpPr>
          <p:cNvPr id="3" name="Content Placeholder 2"/>
          <p:cNvSpPr>
            <a:spLocks noGrp="1"/>
          </p:cNvSpPr>
          <p:nvPr>
            <p:ph idx="1"/>
          </p:nvPr>
        </p:nvSpPr>
        <p:spPr/>
        <p:txBody>
          <a:bodyPr/>
          <a:lstStyle/>
          <a:p>
            <a:r>
              <a:rPr lang="en-GB" b="1" dirty="0"/>
              <a:t>Conclusion:</a:t>
            </a:r>
          </a:p>
          <a:p>
            <a:r>
              <a:rPr lang="en-GB" dirty="0"/>
              <a:t>Model building is an iterative and dynamic process that requires a deep understanding of the problem, data, and algorithms. By following this step-by-step guide, you can navigate the complexities of model development with confidence</a:t>
            </a:r>
            <a:r>
              <a:rPr lang="en-GB" dirty="0" smtClean="0"/>
              <a:t>.</a:t>
            </a:r>
          </a:p>
          <a:p>
            <a:r>
              <a:rPr lang="en-GB" dirty="0" smtClean="0"/>
              <a:t> hyper-parameter </a:t>
            </a:r>
            <a:r>
              <a:rPr lang="en-GB" dirty="0"/>
              <a:t>tuning, and interpretation techniques may vary based on your specific problem and dataset. Embrace the journey, experiment with different approaches, and strive to build models that deliver accurate predictions and valuable insights.</a:t>
            </a:r>
          </a:p>
        </p:txBody>
      </p:sp>
    </p:spTree>
    <p:extLst>
      <p:ext uri="{BB962C8B-B14F-4D97-AF65-F5344CB8AC3E}">
        <p14:creationId xmlns:p14="http://schemas.microsoft.com/office/powerpoint/2010/main" val="5832028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Model Validation:</a:t>
            </a:r>
            <a:endParaRPr lang="en-US" dirty="0"/>
          </a:p>
        </p:txBody>
      </p:sp>
      <p:sp>
        <p:nvSpPr>
          <p:cNvPr id="4" name="Rectangle 1"/>
          <p:cNvSpPr>
            <a:spLocks noGrp="1" noChangeArrowheads="1"/>
          </p:cNvSpPr>
          <p:nvPr>
            <p:ph idx="1"/>
          </p:nvPr>
        </p:nvSpPr>
        <p:spPr bwMode="auto">
          <a:xfrm>
            <a:off x="1703294" y="1710831"/>
            <a:ext cx="59595786" cy="2827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smtClean="0">
                <a:ln>
                  <a:noFill/>
                </a:ln>
                <a:solidFill>
                  <a:srgbClr val="000000"/>
                </a:solidFill>
                <a:effectLst/>
                <a:latin typeface="Century Gothic" panose="020B0502020202020204" pitchFamily="34" charset="0"/>
                <a:cs typeface="Courier New" panose="02070309020205020404" pitchFamily="49" charset="0"/>
              </a:rPr>
              <a:t>Logistic Regression: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entury Gothic" panose="020B0502020202020204" pitchFamily="34" charset="0"/>
                <a:cs typeface="Courier New" panose="02070309020205020404" pitchFamily="49" charset="0"/>
              </a:rPr>
              <a:t>   Cross-Validation scores: [0.96215139 0.9670987 0.96311067 0.9670987 0.96410768]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entury Gothic" panose="020B0502020202020204" pitchFamily="34" charset="0"/>
                <a:cs typeface="Courier New" panose="02070309020205020404" pitchFamily="49" charset="0"/>
              </a:rPr>
              <a:t>   Mean CV Accuracy 0.964713429432817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entury Gothic" panose="020B0502020202020204" pitchFamily="34" charset="0"/>
                <a:cs typeface="Courier New" panose="02070309020205020404" pitchFamily="49" charset="0"/>
              </a:rPr>
              <a:t> </a:t>
            </a:r>
            <a:r>
              <a:rPr kumimoji="0" lang="en-US" altLang="en-US" b="1" i="0" u="none" strike="noStrike" cap="none" normalizeH="0" baseline="0" dirty="0" smtClean="0">
                <a:ln>
                  <a:noFill/>
                </a:ln>
                <a:solidFill>
                  <a:srgbClr val="000000"/>
                </a:solidFill>
                <a:effectLst/>
                <a:latin typeface="Century Gothic" panose="020B0502020202020204" pitchFamily="34" charset="0"/>
                <a:cs typeface="Courier New" panose="02070309020205020404" pitchFamily="49" charset="0"/>
              </a:rPr>
              <a:t>KNN: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entury Gothic" panose="020B0502020202020204" pitchFamily="34" charset="0"/>
                <a:cs typeface="Courier New" panose="02070309020205020404" pitchFamily="49" charset="0"/>
              </a:rPr>
              <a:t>   Cross-Validation scores: [0.96812749 0.96809571 0.95912263 0.9670987 0.96610169]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entury Gothic" panose="020B0502020202020204" pitchFamily="34" charset="0"/>
                <a:cs typeface="Courier New" panose="02070309020205020404" pitchFamily="49" charset="0"/>
              </a:rPr>
              <a:t>   Mean CV Accuracy 0.9657092467617069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smtClean="0">
                <a:ln>
                  <a:noFill/>
                </a:ln>
                <a:solidFill>
                  <a:srgbClr val="000000"/>
                </a:solidFill>
                <a:effectLst/>
                <a:latin typeface="Century Gothic" panose="020B0502020202020204" pitchFamily="34" charset="0"/>
                <a:cs typeface="Courier New" panose="02070309020205020404" pitchFamily="49" charset="0"/>
              </a:rPr>
              <a:t>SVM: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entury Gothic" panose="020B0502020202020204" pitchFamily="34" charset="0"/>
                <a:cs typeface="Courier New" panose="02070309020205020404" pitchFamily="49" charset="0"/>
              </a:rPr>
              <a:t>   Cross-Validation scores: [0.96314741 0.96510469 0.96311067 0.96510469 0.9670987 ]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Century Gothic" panose="020B0502020202020204" pitchFamily="34" charset="0"/>
                <a:cs typeface="Courier New" panose="02070309020205020404" pitchFamily="49" charset="0"/>
              </a:rPr>
              <a:t>   Mean CV Accuracy 0.964713230825452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237955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7143" y="624110"/>
            <a:ext cx="9327469" cy="1280890"/>
          </a:xfrm>
        </p:spPr>
        <p:txBody>
          <a:bodyPr/>
          <a:lstStyle/>
          <a:p>
            <a:r>
              <a:rPr lang="en-GB" dirty="0" smtClean="0"/>
              <a:t>Model Accuracies in Descending Order</a:t>
            </a:r>
            <a:endParaRPr lang="en-US" dirty="0"/>
          </a:p>
        </p:txBody>
      </p:sp>
      <p:pic>
        <p:nvPicPr>
          <p:cNvPr id="4" name="Content Placeholder 3"/>
          <p:cNvPicPr>
            <a:picLocks noGrp="1" noChangeAspect="1"/>
          </p:cNvPicPr>
          <p:nvPr>
            <p:ph idx="1"/>
          </p:nvPr>
        </p:nvPicPr>
        <p:blipFill>
          <a:blip r:embed="rId2"/>
          <a:stretch>
            <a:fillRect/>
          </a:stretch>
        </p:blipFill>
        <p:spPr>
          <a:xfrm>
            <a:off x="3772890" y="2133600"/>
            <a:ext cx="6548045" cy="3778250"/>
          </a:xfrm>
          <a:prstGeom prst="rect">
            <a:avLst/>
          </a:prstGeom>
        </p:spPr>
      </p:pic>
    </p:spTree>
    <p:extLst>
      <p:ext uri="{BB962C8B-B14F-4D97-AF65-F5344CB8AC3E}">
        <p14:creationId xmlns:p14="http://schemas.microsoft.com/office/powerpoint/2010/main" val="2725166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Model Validation</a:t>
            </a:r>
            <a:endParaRPr lang="en-US" dirty="0"/>
          </a:p>
        </p:txBody>
      </p:sp>
      <p:sp>
        <p:nvSpPr>
          <p:cNvPr id="3" name="Content Placeholder 2"/>
          <p:cNvSpPr>
            <a:spLocks noGrp="1"/>
          </p:cNvSpPr>
          <p:nvPr>
            <p:ph idx="1"/>
          </p:nvPr>
        </p:nvSpPr>
        <p:spPr/>
        <p:txBody>
          <a:bodyPr>
            <a:normAutofit fontScale="92500"/>
          </a:bodyPr>
          <a:lstStyle/>
          <a:p>
            <a:pPr marL="0" lvl="0" indent="0" defTabSz="914400" eaLnBrk="0" fontAlgn="base" hangingPunct="0">
              <a:spcBef>
                <a:spcPct val="0"/>
              </a:spcBef>
              <a:spcAft>
                <a:spcPct val="0"/>
              </a:spcAft>
              <a:buClrTx/>
              <a:buNone/>
            </a:pPr>
            <a:r>
              <a:rPr lang="en-US" altLang="en-US" b="1" dirty="0">
                <a:solidFill>
                  <a:srgbClr val="000000"/>
                </a:solidFill>
                <a:latin typeface="Century Gothic" panose="020B0502020202020204" pitchFamily="34" charset="0"/>
                <a:cs typeface="Courier New" panose="02070309020205020404" pitchFamily="49" charset="0"/>
              </a:rPr>
              <a:t>Random Forest:</a:t>
            </a:r>
          </a:p>
          <a:p>
            <a:pPr marL="0" lvl="0" indent="0" defTabSz="914400" eaLnBrk="0" fontAlgn="base" hangingPunct="0">
              <a:spcBef>
                <a:spcPct val="0"/>
              </a:spcBef>
              <a:spcAft>
                <a:spcPct val="0"/>
              </a:spcAft>
              <a:buClrTx/>
              <a:buNone/>
            </a:pPr>
            <a:r>
              <a:rPr lang="en-US" altLang="en-US" dirty="0">
                <a:solidFill>
                  <a:srgbClr val="000000"/>
                </a:solidFill>
                <a:latin typeface="Century Gothic" panose="020B0502020202020204" pitchFamily="34" charset="0"/>
                <a:cs typeface="Courier New" panose="02070309020205020404" pitchFamily="49" charset="0"/>
              </a:rPr>
              <a:t> Cross-Validation scores: [0.96713147 0.96809571 0.96311067 0.97308076 0.97208375] </a:t>
            </a:r>
          </a:p>
          <a:p>
            <a:pPr marL="0" lvl="0" indent="0" defTabSz="914400" eaLnBrk="0" fontAlgn="base" hangingPunct="0">
              <a:spcBef>
                <a:spcPct val="0"/>
              </a:spcBef>
              <a:spcAft>
                <a:spcPct val="0"/>
              </a:spcAft>
              <a:buClrTx/>
              <a:buNone/>
            </a:pPr>
            <a:r>
              <a:rPr lang="en-US" altLang="en-US" dirty="0" smtClean="0">
                <a:solidFill>
                  <a:srgbClr val="000000"/>
                </a:solidFill>
                <a:latin typeface="Century Gothic" panose="020B0502020202020204" pitchFamily="34" charset="0"/>
                <a:cs typeface="Courier New" panose="02070309020205020404" pitchFamily="49" charset="0"/>
              </a:rPr>
              <a:t> Mean </a:t>
            </a:r>
            <a:r>
              <a:rPr lang="en-US" altLang="en-US" dirty="0">
                <a:solidFill>
                  <a:srgbClr val="000000"/>
                </a:solidFill>
                <a:latin typeface="Century Gothic" panose="020B0502020202020204" pitchFamily="34" charset="0"/>
                <a:cs typeface="Courier New" panose="02070309020205020404" pitchFamily="49" charset="0"/>
              </a:rPr>
              <a:t>CV Accuracy 0.9687004722883144</a:t>
            </a:r>
          </a:p>
          <a:p>
            <a:pPr marL="0" lvl="0" indent="0" defTabSz="914400" eaLnBrk="0" fontAlgn="base" hangingPunct="0">
              <a:spcBef>
                <a:spcPct val="0"/>
              </a:spcBef>
              <a:spcAft>
                <a:spcPct val="0"/>
              </a:spcAft>
              <a:buClrTx/>
              <a:buNone/>
            </a:pPr>
            <a:r>
              <a:rPr lang="en-US" altLang="en-US" dirty="0">
                <a:solidFill>
                  <a:srgbClr val="000000"/>
                </a:solidFill>
                <a:latin typeface="Century Gothic" panose="020B0502020202020204" pitchFamily="34" charset="0"/>
                <a:cs typeface="Courier New" panose="02070309020205020404" pitchFamily="49" charset="0"/>
              </a:rPr>
              <a:t> </a:t>
            </a:r>
            <a:r>
              <a:rPr lang="en-US" altLang="en-US" b="1" dirty="0">
                <a:solidFill>
                  <a:srgbClr val="000000"/>
                </a:solidFill>
                <a:latin typeface="Century Gothic" panose="020B0502020202020204" pitchFamily="34" charset="0"/>
                <a:cs typeface="Courier New" panose="02070309020205020404" pitchFamily="49" charset="0"/>
              </a:rPr>
              <a:t>Decision Tree: </a:t>
            </a:r>
          </a:p>
          <a:p>
            <a:pPr marL="0" lvl="0" indent="0" defTabSz="914400" eaLnBrk="0" fontAlgn="base" hangingPunct="0">
              <a:spcBef>
                <a:spcPct val="0"/>
              </a:spcBef>
              <a:spcAft>
                <a:spcPct val="0"/>
              </a:spcAft>
              <a:buClrTx/>
              <a:buNone/>
            </a:pPr>
            <a:r>
              <a:rPr lang="en-US" altLang="en-US" dirty="0" smtClean="0">
                <a:solidFill>
                  <a:srgbClr val="000000"/>
                </a:solidFill>
                <a:latin typeface="Century Gothic" panose="020B0502020202020204" pitchFamily="34" charset="0"/>
                <a:cs typeface="Courier New" panose="02070309020205020404" pitchFamily="49" charset="0"/>
              </a:rPr>
              <a:t> Cross-Validation </a:t>
            </a:r>
            <a:r>
              <a:rPr lang="en-US" altLang="en-US" dirty="0">
                <a:solidFill>
                  <a:srgbClr val="000000"/>
                </a:solidFill>
                <a:latin typeface="Century Gothic" panose="020B0502020202020204" pitchFamily="34" charset="0"/>
                <a:cs typeface="Courier New" panose="02070309020205020404" pitchFamily="49" charset="0"/>
              </a:rPr>
              <a:t>scores: [0.94123506 0.94915254 0.95014955 0.94516451 0.94616152]</a:t>
            </a:r>
          </a:p>
          <a:p>
            <a:pPr marL="0" lvl="0" indent="0" defTabSz="914400" eaLnBrk="0" fontAlgn="base" hangingPunct="0">
              <a:spcBef>
                <a:spcPct val="0"/>
              </a:spcBef>
              <a:spcAft>
                <a:spcPct val="0"/>
              </a:spcAft>
              <a:buClrTx/>
              <a:buNone/>
            </a:pPr>
            <a:r>
              <a:rPr lang="en-US" altLang="en-US" dirty="0">
                <a:solidFill>
                  <a:srgbClr val="000000"/>
                </a:solidFill>
                <a:latin typeface="Century Gothic" panose="020B0502020202020204" pitchFamily="34" charset="0"/>
                <a:cs typeface="Courier New" panose="02070309020205020404" pitchFamily="49" charset="0"/>
              </a:rPr>
              <a:t> Mean CV Accuracy 0.9463726350827993 </a:t>
            </a:r>
          </a:p>
          <a:p>
            <a:pPr marL="0" lvl="0" indent="0" defTabSz="914400" eaLnBrk="0" fontAlgn="base" hangingPunct="0">
              <a:spcBef>
                <a:spcPct val="0"/>
              </a:spcBef>
              <a:spcAft>
                <a:spcPct val="0"/>
              </a:spcAft>
              <a:buClrTx/>
              <a:buNone/>
            </a:pPr>
            <a:r>
              <a:rPr lang="en-US" altLang="en-US" b="1" dirty="0">
                <a:solidFill>
                  <a:srgbClr val="000000"/>
                </a:solidFill>
                <a:latin typeface="Century Gothic" panose="020B0502020202020204" pitchFamily="34" charset="0"/>
                <a:cs typeface="Courier New" panose="02070309020205020404" pitchFamily="49" charset="0"/>
              </a:rPr>
              <a:t>Bagging:</a:t>
            </a:r>
          </a:p>
          <a:p>
            <a:pPr marL="0" lvl="0" indent="0" defTabSz="914400" eaLnBrk="0" fontAlgn="base" hangingPunct="0">
              <a:spcBef>
                <a:spcPct val="0"/>
              </a:spcBef>
              <a:spcAft>
                <a:spcPct val="0"/>
              </a:spcAft>
              <a:buClrTx/>
              <a:buNone/>
            </a:pPr>
            <a:r>
              <a:rPr lang="en-US" altLang="en-US" dirty="0">
                <a:solidFill>
                  <a:srgbClr val="000000"/>
                </a:solidFill>
                <a:latin typeface="Century Gothic" panose="020B0502020202020204" pitchFamily="34" charset="0"/>
                <a:cs typeface="Courier New" panose="02070309020205020404" pitchFamily="49" charset="0"/>
              </a:rPr>
              <a:t> Cross-Validation scores: [0.96613546 0.96510469 0.95812562 0.97308076 0.96909272]</a:t>
            </a:r>
          </a:p>
          <a:p>
            <a:pPr marL="0" lvl="0" indent="0" defTabSz="914400" eaLnBrk="0" fontAlgn="base" hangingPunct="0">
              <a:spcBef>
                <a:spcPct val="0"/>
              </a:spcBef>
              <a:spcAft>
                <a:spcPct val="0"/>
              </a:spcAft>
              <a:buClrTx/>
              <a:buNone/>
            </a:pPr>
            <a:r>
              <a:rPr lang="en-US" altLang="en-US" dirty="0">
                <a:solidFill>
                  <a:srgbClr val="000000"/>
                </a:solidFill>
                <a:latin typeface="Century Gothic" panose="020B0502020202020204" pitchFamily="34" charset="0"/>
                <a:cs typeface="Courier New" panose="02070309020205020404" pitchFamily="49" charset="0"/>
              </a:rPr>
              <a:t> Mean CV Accuracy 0.9663078493602857 </a:t>
            </a:r>
          </a:p>
          <a:p>
            <a:pPr marL="0" lvl="0" indent="0" defTabSz="914400" eaLnBrk="0" fontAlgn="base" hangingPunct="0">
              <a:spcBef>
                <a:spcPct val="0"/>
              </a:spcBef>
              <a:spcAft>
                <a:spcPct val="0"/>
              </a:spcAft>
              <a:buClrTx/>
              <a:buNone/>
            </a:pPr>
            <a:r>
              <a:rPr lang="en-US" altLang="en-US" b="1" dirty="0">
                <a:solidFill>
                  <a:srgbClr val="000000"/>
                </a:solidFill>
                <a:latin typeface="Century Gothic" panose="020B0502020202020204" pitchFamily="34" charset="0"/>
                <a:cs typeface="Courier New" panose="02070309020205020404" pitchFamily="49" charset="0"/>
              </a:rPr>
              <a:t>Boosting: </a:t>
            </a:r>
          </a:p>
          <a:p>
            <a:pPr marL="0" lvl="0" indent="0" defTabSz="914400" eaLnBrk="0" fontAlgn="base" hangingPunct="0">
              <a:spcBef>
                <a:spcPct val="0"/>
              </a:spcBef>
              <a:spcAft>
                <a:spcPct val="0"/>
              </a:spcAft>
              <a:buClrTx/>
              <a:buNone/>
            </a:pPr>
            <a:r>
              <a:rPr lang="en-US" altLang="en-US" dirty="0" smtClean="0">
                <a:solidFill>
                  <a:srgbClr val="000000"/>
                </a:solidFill>
                <a:latin typeface="Century Gothic" panose="020B0502020202020204" pitchFamily="34" charset="0"/>
                <a:cs typeface="Courier New" panose="02070309020205020404" pitchFamily="49" charset="0"/>
              </a:rPr>
              <a:t> Cross-Validation </a:t>
            </a:r>
            <a:r>
              <a:rPr lang="en-US" altLang="en-US" dirty="0">
                <a:solidFill>
                  <a:srgbClr val="000000"/>
                </a:solidFill>
                <a:latin typeface="Century Gothic" panose="020B0502020202020204" pitchFamily="34" charset="0"/>
                <a:cs typeface="Courier New" panose="02070309020205020404" pitchFamily="49" charset="0"/>
              </a:rPr>
              <a:t>scores: [0.96414343 0.96410768 0.9551346 0.97208375 0.96610169] </a:t>
            </a:r>
          </a:p>
          <a:p>
            <a:pPr marL="0" lvl="0" indent="0" defTabSz="914400" eaLnBrk="0" fontAlgn="base" hangingPunct="0">
              <a:spcBef>
                <a:spcPct val="0"/>
              </a:spcBef>
              <a:spcAft>
                <a:spcPct val="0"/>
              </a:spcAft>
              <a:buClrTx/>
              <a:buNone/>
            </a:pPr>
            <a:r>
              <a:rPr lang="en-US" altLang="en-US" dirty="0" smtClean="0">
                <a:solidFill>
                  <a:srgbClr val="000000"/>
                </a:solidFill>
                <a:latin typeface="Century Gothic" panose="020B0502020202020204" pitchFamily="34" charset="0"/>
                <a:cs typeface="Courier New" panose="02070309020205020404" pitchFamily="49" charset="0"/>
              </a:rPr>
              <a:t> Mean </a:t>
            </a:r>
            <a:r>
              <a:rPr lang="en-US" altLang="en-US" dirty="0">
                <a:solidFill>
                  <a:srgbClr val="000000"/>
                </a:solidFill>
                <a:latin typeface="Century Gothic" panose="020B0502020202020204" pitchFamily="34" charset="0"/>
                <a:cs typeface="Courier New" panose="02070309020205020404" pitchFamily="49" charset="0"/>
              </a:rPr>
              <a:t>CV Accuracy 0.9643142286288544 </a:t>
            </a:r>
            <a:endParaRPr lang="en-US" altLang="en-US"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357299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Confusion Matrix</a:t>
            </a:r>
            <a:endParaRPr lang="en-US" dirty="0"/>
          </a:p>
        </p:txBody>
      </p:sp>
      <p:pic>
        <p:nvPicPr>
          <p:cNvPr id="4" name="Content Placeholder 3"/>
          <p:cNvPicPr>
            <a:picLocks noGrp="1" noChangeAspect="1"/>
          </p:cNvPicPr>
          <p:nvPr>
            <p:ph idx="1"/>
          </p:nvPr>
        </p:nvPicPr>
        <p:blipFill>
          <a:blip r:embed="rId2"/>
          <a:stretch>
            <a:fillRect/>
          </a:stretch>
        </p:blipFill>
        <p:spPr>
          <a:xfrm>
            <a:off x="4736860" y="2133600"/>
            <a:ext cx="4620106" cy="3778250"/>
          </a:xfrm>
          <a:prstGeom prst="rect">
            <a:avLst/>
          </a:prstGeom>
        </p:spPr>
      </p:pic>
    </p:spTree>
    <p:extLst>
      <p:ext uri="{BB962C8B-B14F-4D97-AF65-F5344CB8AC3E}">
        <p14:creationId xmlns:p14="http://schemas.microsoft.com/office/powerpoint/2010/main" val="4057234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Conclusion for Model Validation</a:t>
            </a:r>
            <a:endParaRPr lang="en-US" dirty="0"/>
          </a:p>
        </p:txBody>
      </p:sp>
      <p:sp>
        <p:nvSpPr>
          <p:cNvPr id="3" name="Content Placeholder 2"/>
          <p:cNvSpPr>
            <a:spLocks noGrp="1"/>
          </p:cNvSpPr>
          <p:nvPr>
            <p:ph idx="1"/>
          </p:nvPr>
        </p:nvSpPr>
        <p:spPr/>
        <p:txBody>
          <a:bodyPr/>
          <a:lstStyle/>
          <a:p>
            <a:pPr marL="0" lvl="0" indent="0" defTabSz="914400" eaLnBrk="0" fontAlgn="base" hangingPunct="0">
              <a:spcBef>
                <a:spcPct val="0"/>
              </a:spcBef>
              <a:spcAft>
                <a:spcPct val="0"/>
              </a:spcAft>
              <a:buClrTx/>
              <a:buFontTx/>
              <a:buChar char="•"/>
            </a:pPr>
            <a:r>
              <a:rPr lang="en-US" altLang="en-US" dirty="0">
                <a:solidFill>
                  <a:srgbClr val="000000"/>
                </a:solidFill>
                <a:latin typeface="Century Gothic" panose="020B0502020202020204" pitchFamily="34" charset="0"/>
              </a:rPr>
              <a:t>Random Forest model is giving Highest average </a:t>
            </a:r>
            <a:endParaRPr lang="en-US" altLang="en-US" dirty="0" smtClean="0">
              <a:solidFill>
                <a:srgbClr val="000000"/>
              </a:solidFill>
              <a:latin typeface="Century Gothic" panose="020B0502020202020204" pitchFamily="34" charset="0"/>
            </a:endParaRPr>
          </a:p>
          <a:p>
            <a:pPr marL="0" lvl="0" indent="0" defTabSz="914400" eaLnBrk="0" fontAlgn="base" hangingPunct="0">
              <a:spcBef>
                <a:spcPct val="0"/>
              </a:spcBef>
              <a:spcAft>
                <a:spcPct val="0"/>
              </a:spcAft>
              <a:buClrTx/>
              <a:buNone/>
            </a:pPr>
            <a:r>
              <a:rPr lang="en-US" altLang="en-US" dirty="0">
                <a:solidFill>
                  <a:srgbClr val="000000"/>
                </a:solidFill>
                <a:latin typeface="Century Gothic" panose="020B0502020202020204" pitchFamily="34" charset="0"/>
              </a:rPr>
              <a:t> </a:t>
            </a:r>
            <a:r>
              <a:rPr lang="en-US" altLang="en-US" dirty="0" smtClean="0">
                <a:solidFill>
                  <a:srgbClr val="000000"/>
                </a:solidFill>
                <a:latin typeface="Century Gothic" panose="020B0502020202020204" pitchFamily="34" charset="0"/>
              </a:rPr>
              <a:t>       (</a:t>
            </a:r>
            <a:r>
              <a:rPr lang="en-US" altLang="en-US" dirty="0">
                <a:solidFill>
                  <a:srgbClr val="000000"/>
                </a:solidFill>
                <a:latin typeface="Century Gothic" panose="020B0502020202020204" pitchFamily="34" charset="0"/>
              </a:rPr>
              <a:t>Mean cv accuracy: 0.9683020659138123 ~ 0.97</a:t>
            </a:r>
            <a:r>
              <a:rPr lang="en-US" altLang="en-US" sz="1000" dirty="0">
                <a:solidFill>
                  <a:srgbClr val="000000"/>
                </a:solidFill>
                <a:latin typeface="Helvetica Neue"/>
              </a:rPr>
              <a:t>)</a:t>
            </a:r>
          </a:p>
        </p:txBody>
      </p:sp>
    </p:spTree>
    <p:extLst>
      <p:ext uri="{BB962C8B-B14F-4D97-AF65-F5344CB8AC3E}">
        <p14:creationId xmlns:p14="http://schemas.microsoft.com/office/powerpoint/2010/main" val="24384872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Deployment:</a:t>
            </a:r>
            <a:endParaRPr lang="en-US" dirty="0"/>
          </a:p>
        </p:txBody>
      </p:sp>
      <p:sp>
        <p:nvSpPr>
          <p:cNvPr id="3" name="Content Placeholder 2"/>
          <p:cNvSpPr>
            <a:spLocks noGrp="1"/>
          </p:cNvSpPr>
          <p:nvPr>
            <p:ph idx="1"/>
          </p:nvPr>
        </p:nvSpPr>
        <p:spPr/>
        <p:txBody>
          <a:bodyPr>
            <a:normAutofit lnSpcReduction="10000"/>
          </a:bodyPr>
          <a:lstStyle/>
          <a:p>
            <a:r>
              <a:rPr lang="en-GB" dirty="0" smtClean="0"/>
              <a:t>Deploying the  </a:t>
            </a:r>
            <a:r>
              <a:rPr lang="en-GB" dirty="0"/>
              <a:t>model in a production environment to make predictions or support decision-making processes. Continuously monitor the model’s performance and assess its impact on business outcomes. Update the model periodically as new data becomes </a:t>
            </a:r>
            <a:r>
              <a:rPr lang="en-GB" dirty="0" smtClean="0"/>
              <a:t>available.</a:t>
            </a:r>
          </a:p>
          <a:p>
            <a:r>
              <a:rPr lang="en-US" b="1" dirty="0" smtClean="0">
                <a:gradFill>
                  <a:gsLst>
                    <a:gs pos="0">
                      <a:srgbClr val="012D86"/>
                    </a:gs>
                    <a:gs pos="100000">
                      <a:srgbClr val="0E2557"/>
                    </a:gs>
                  </a:gsLst>
                  <a:lin scaled="0"/>
                </a:gradFill>
                <a:latin typeface="Times New Roman" panose="02020603050405020304" charset="0"/>
                <a:cs typeface="Times New Roman" panose="02020603050405020304" charset="0"/>
                <a:sym typeface="+mn-ea"/>
              </a:rPr>
              <a:t>Deployment</a:t>
            </a:r>
            <a:r>
              <a:rPr lang="en-US" b="1" dirty="0">
                <a:gradFill>
                  <a:gsLst>
                    <a:gs pos="0">
                      <a:srgbClr val="012D86"/>
                    </a:gs>
                    <a:gs pos="100000">
                      <a:srgbClr val="0E2557"/>
                    </a:gs>
                  </a:gsLst>
                  <a:lin scaled="0"/>
                </a:gradFill>
                <a:latin typeface="Times New Roman" panose="02020603050405020304" charset="0"/>
                <a:cs typeface="Times New Roman" panose="02020603050405020304" charset="0"/>
                <a:sym typeface="+mn-ea"/>
              </a:rPr>
              <a:t>:</a:t>
            </a:r>
            <a:r>
              <a:rPr lang="en-GB" altLang="en-US" b="1" dirty="0">
                <a:gradFill>
                  <a:gsLst>
                    <a:gs pos="0">
                      <a:srgbClr val="012D86"/>
                    </a:gs>
                    <a:gs pos="100000">
                      <a:srgbClr val="0E2557"/>
                    </a:gs>
                  </a:gsLst>
                  <a:lin scaled="0"/>
                </a:gradFill>
                <a:latin typeface="Times New Roman" panose="02020603050405020304" charset="0"/>
                <a:cs typeface="Times New Roman" panose="02020603050405020304" charset="0"/>
                <a:sym typeface="+mn-ea"/>
              </a:rPr>
              <a:t> </a:t>
            </a:r>
            <a:r>
              <a:rPr lang="en-US" dirty="0">
                <a:solidFill>
                  <a:schemeClr val="tx1"/>
                </a:solidFill>
                <a:latin typeface="Times New Roman" panose="02020603050405020304" charset="0"/>
                <a:cs typeface="Times New Roman" panose="02020603050405020304" charset="0"/>
                <a:sym typeface="+mn-ea"/>
              </a:rPr>
              <a:t>Software deployment is the process of making software available to be used on a system by users and other programs. You might deploy software to create a backup copy of the software, to move the software to another system, or to create another SMP/E-serviceable copy for installing service or other products.</a:t>
            </a:r>
          </a:p>
          <a:p>
            <a:pPr marL="114300" indent="0">
              <a:buNone/>
            </a:pPr>
            <a:endParaRPr lang="en-US" sz="2000" dirty="0">
              <a:solidFill>
                <a:schemeClr val="tx1"/>
              </a:solidFill>
              <a:latin typeface="Times New Roman" panose="02020603050405020304" charset="0"/>
              <a:cs typeface="Times New Roman" panose="02020603050405020304" charset="0"/>
            </a:endParaRPr>
          </a:p>
          <a:p>
            <a:r>
              <a:rPr lang="en-US" b="1" dirty="0" err="1">
                <a:gradFill>
                  <a:gsLst>
                    <a:gs pos="0">
                      <a:srgbClr val="012D86"/>
                    </a:gs>
                    <a:gs pos="100000">
                      <a:srgbClr val="0E2557"/>
                    </a:gs>
                  </a:gsLst>
                  <a:lin scaled="0"/>
                </a:gradFill>
                <a:latin typeface="Times New Roman" panose="02020603050405020304" charset="0"/>
                <a:cs typeface="Times New Roman" panose="02020603050405020304" charset="0"/>
              </a:rPr>
              <a:t>Streamlit</a:t>
            </a:r>
            <a:r>
              <a:rPr lang="en-US" dirty="0">
                <a:latin typeface="Times New Roman" panose="02020603050405020304" charset="0"/>
                <a:cs typeface="Times New Roman" panose="02020603050405020304" charset="0"/>
              </a:rPr>
              <a:t> is a free and open-source framework to rapidly build and share beautiful machine learning and data science web apps. It is a Python-based library specifically designed for machine learning engineers</a:t>
            </a:r>
            <a:r>
              <a:rPr lang="en-GB" altLang="en-US" dirty="0">
                <a:latin typeface="Times New Roman" panose="02020603050405020304" charset="0"/>
                <a:cs typeface="Times New Roman" panose="02020603050405020304" charset="0"/>
              </a:rPr>
              <a:t>. </a:t>
            </a:r>
            <a:r>
              <a:rPr lang="en-GB" altLang="en-US" dirty="0" err="1">
                <a:latin typeface="Times New Roman" panose="02020603050405020304" charset="0"/>
                <a:cs typeface="Times New Roman" panose="02020603050405020304" charset="0"/>
              </a:rPr>
              <a:t>Streamlit</a:t>
            </a:r>
            <a:r>
              <a:rPr lang="en-GB" altLang="en-US" dirty="0">
                <a:latin typeface="Times New Roman" panose="02020603050405020304" charset="0"/>
                <a:cs typeface="Times New Roman" panose="02020603050405020304" charset="0"/>
              </a:rPr>
              <a:t> is easy to use, requires minimal setup</a:t>
            </a:r>
          </a:p>
          <a:p>
            <a:endParaRPr lang="en-GB" dirty="0"/>
          </a:p>
          <a:p>
            <a:endParaRPr lang="en-GB" dirty="0"/>
          </a:p>
        </p:txBody>
      </p:sp>
    </p:spTree>
    <p:extLst>
      <p:ext uri="{BB962C8B-B14F-4D97-AF65-F5344CB8AC3E}">
        <p14:creationId xmlns:p14="http://schemas.microsoft.com/office/powerpoint/2010/main" val="7051079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592925" y="624110"/>
            <a:ext cx="8559234" cy="4814570"/>
          </a:xfrm>
          <a:prstGeom prst="rect">
            <a:avLst/>
          </a:prstGeom>
        </p:spPr>
      </p:pic>
    </p:spTree>
    <p:extLst>
      <p:ext uri="{BB962C8B-B14F-4D97-AF65-F5344CB8AC3E}">
        <p14:creationId xmlns:p14="http://schemas.microsoft.com/office/powerpoint/2010/main" val="2028749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PROBLEM STATEMENT:</a:t>
            </a:r>
            <a:br>
              <a:rPr lang="en-GB" dirty="0" smtClean="0"/>
            </a:br>
            <a:endParaRPr lang="en-US" dirty="0"/>
          </a:p>
        </p:txBody>
      </p:sp>
      <p:sp>
        <p:nvSpPr>
          <p:cNvPr id="3" name="Content Placeholder 2"/>
          <p:cNvSpPr>
            <a:spLocks noGrp="1"/>
          </p:cNvSpPr>
          <p:nvPr>
            <p:ph idx="1"/>
          </p:nvPr>
        </p:nvSpPr>
        <p:spPr/>
        <p:txBody>
          <a:bodyPr/>
          <a:lstStyle/>
          <a:p>
            <a:r>
              <a:rPr lang="en-GB" dirty="0" smtClean="0"/>
              <a:t>The problem statement is to check the whether it is a bankruptcy or solvent.</a:t>
            </a:r>
          </a:p>
          <a:p>
            <a:pPr marL="0" indent="0">
              <a:buNone/>
            </a:pPr>
            <a:endParaRPr lang="en-GB" dirty="0" smtClean="0"/>
          </a:p>
          <a:p>
            <a:endParaRPr lang="en-US" dirty="0"/>
          </a:p>
        </p:txBody>
      </p:sp>
    </p:spTree>
    <p:extLst>
      <p:ext uri="{BB962C8B-B14F-4D97-AF65-F5344CB8AC3E}">
        <p14:creationId xmlns:p14="http://schemas.microsoft.com/office/powerpoint/2010/main" val="8790176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gradFill>
                  <a:gsLst>
                    <a:gs pos="0">
                      <a:srgbClr val="012D86"/>
                    </a:gs>
                    <a:gs pos="100000">
                      <a:srgbClr val="0E2557"/>
                    </a:gs>
                  </a:gsLst>
                  <a:lin scaled="0"/>
                </a:gradFill>
                <a:latin typeface="Times New Roman" panose="02020603050405020304" charset="0"/>
                <a:cs typeface="Times New Roman" panose="02020603050405020304" charset="0"/>
              </a:rPr>
              <a:t>Challenges Faced?</a:t>
            </a:r>
            <a:endParaRPr lang="en-US" dirty="0"/>
          </a:p>
        </p:txBody>
      </p:sp>
      <p:sp>
        <p:nvSpPr>
          <p:cNvPr id="3" name="Content Placeholder 2"/>
          <p:cNvSpPr>
            <a:spLocks noGrp="1"/>
          </p:cNvSpPr>
          <p:nvPr>
            <p:ph idx="1"/>
          </p:nvPr>
        </p:nvSpPr>
        <p:spPr/>
        <p:txBody>
          <a:bodyPr/>
          <a:lstStyle/>
          <a:p>
            <a:r>
              <a:rPr lang="en-US" dirty="0">
                <a:latin typeface="Times New Roman" panose="02020603050405020304" charset="0"/>
                <a:cs typeface="Times New Roman" panose="02020603050405020304" charset="0"/>
              </a:rPr>
              <a:t>We faced the challenges regarding to set up the pipeline for the deployment.</a:t>
            </a:r>
          </a:p>
          <a:p>
            <a:r>
              <a:rPr lang="en-US" dirty="0">
                <a:latin typeface="Times New Roman" panose="02020603050405020304" charset="0"/>
                <a:cs typeface="Times New Roman" panose="02020603050405020304" charset="0"/>
              </a:rPr>
              <a:t>We faced the challenges to determine the best accuracy for the model building.</a:t>
            </a:r>
          </a:p>
          <a:p>
            <a:r>
              <a:rPr lang="en-US" dirty="0">
                <a:latin typeface="Times New Roman" panose="02020603050405020304" charset="0"/>
                <a:cs typeface="Times New Roman" panose="02020603050405020304" charset="0"/>
              </a:rPr>
              <a:t>We faced the challenges to visualize the model building to represent the box plot and Histogram</a:t>
            </a:r>
          </a:p>
          <a:p>
            <a:r>
              <a:rPr lang="en-US" b="1" dirty="0">
                <a:gradFill>
                  <a:gsLst>
                    <a:gs pos="0">
                      <a:srgbClr val="012D86"/>
                    </a:gs>
                    <a:gs pos="100000">
                      <a:srgbClr val="0E2557"/>
                    </a:gs>
                  </a:gsLst>
                  <a:lin scaled="0"/>
                </a:gradFill>
                <a:latin typeface="Times New Roman" panose="02020603050405020304" charset="0"/>
                <a:cs typeface="Times New Roman" panose="02020603050405020304" charset="0"/>
              </a:rPr>
              <a:t>How did you overcome?</a:t>
            </a:r>
          </a:p>
          <a:p>
            <a:pPr algn="just"/>
            <a:r>
              <a:rPr lang="en-US" dirty="0">
                <a:solidFill>
                  <a:schemeClr val="tx1"/>
                </a:solidFill>
                <a:latin typeface="Times New Roman" panose="02020603050405020304" charset="0"/>
                <a:cs typeface="Times New Roman" panose="02020603050405020304" charset="0"/>
              </a:rPr>
              <a:t>We used the </a:t>
            </a:r>
            <a:r>
              <a:rPr lang="en-GB" altLang="en-US" dirty="0" err="1">
                <a:solidFill>
                  <a:schemeClr val="tx1"/>
                </a:solidFill>
                <a:latin typeface="Times New Roman" panose="02020603050405020304" charset="0"/>
                <a:cs typeface="Times New Roman" panose="02020603050405020304" charset="0"/>
              </a:rPr>
              <a:t>Streamlit</a:t>
            </a:r>
            <a:r>
              <a:rPr lang="en-GB" altLang="en-US" dirty="0">
                <a:solidFill>
                  <a:schemeClr val="tx1"/>
                </a:solidFill>
                <a:latin typeface="Times New Roman" panose="02020603050405020304" charset="0"/>
                <a:cs typeface="Times New Roman" panose="02020603050405020304" charset="0"/>
              </a:rPr>
              <a:t> </a:t>
            </a:r>
            <a:r>
              <a:rPr lang="en-US" dirty="0">
                <a:solidFill>
                  <a:schemeClr val="tx1"/>
                </a:solidFill>
                <a:latin typeface="Times New Roman" panose="02020603050405020304" charset="0"/>
                <a:cs typeface="Times New Roman" panose="02020603050405020304" charset="0"/>
              </a:rPr>
              <a:t>platform to deploy the code and used the data from the given dataset to get the predicted output.</a:t>
            </a:r>
          </a:p>
          <a:p>
            <a:pPr algn="just"/>
            <a:r>
              <a:rPr lang="en-US" dirty="0">
                <a:solidFill>
                  <a:schemeClr val="tx1"/>
                </a:solidFill>
                <a:latin typeface="Times New Roman" panose="02020603050405020304" charset="0"/>
                <a:cs typeface="Times New Roman" panose="02020603050405020304" charset="0"/>
              </a:rPr>
              <a:t>We resolved the accuracy of the model with the help of training and testing dataset by using the 7 different </a:t>
            </a:r>
            <a:r>
              <a:rPr lang="en-US" dirty="0" err="1">
                <a:solidFill>
                  <a:schemeClr val="tx1"/>
                </a:solidFill>
                <a:latin typeface="Times New Roman" panose="02020603050405020304" charset="0"/>
                <a:cs typeface="Times New Roman" panose="02020603050405020304" charset="0"/>
              </a:rPr>
              <a:t>algoritms</a:t>
            </a:r>
            <a:r>
              <a:rPr lang="en-US" dirty="0">
                <a:solidFill>
                  <a:schemeClr val="tx1"/>
                </a:solidFill>
                <a:latin typeface="Times New Roman" panose="02020603050405020304" charset="0"/>
                <a:cs typeface="Times New Roman" panose="02020603050405020304" charset="0"/>
              </a:rPr>
              <a:t> .</a:t>
            </a:r>
          </a:p>
          <a:p>
            <a:pPr algn="just"/>
            <a:r>
              <a:rPr lang="en-US" dirty="0">
                <a:solidFill>
                  <a:schemeClr val="tx1"/>
                </a:solidFill>
                <a:latin typeface="Times New Roman" panose="02020603050405020304" charset="0"/>
                <a:cs typeface="Times New Roman" panose="02020603050405020304" charset="0"/>
              </a:rPr>
              <a:t>We used the outliers concept to resolve the boxplot </a:t>
            </a:r>
            <a:r>
              <a:rPr lang="en-US" dirty="0" err="1">
                <a:solidFill>
                  <a:schemeClr val="tx1"/>
                </a:solidFill>
                <a:latin typeface="Times New Roman" panose="02020603050405020304" charset="0"/>
                <a:cs typeface="Times New Roman" panose="02020603050405020304" charset="0"/>
              </a:rPr>
              <a:t>visualisation</a:t>
            </a:r>
            <a:endParaRPr lang="en-US" dirty="0"/>
          </a:p>
        </p:txBody>
      </p:sp>
    </p:spTree>
    <p:extLst>
      <p:ext uri="{BB962C8B-B14F-4D97-AF65-F5344CB8AC3E}">
        <p14:creationId xmlns:p14="http://schemas.microsoft.com/office/powerpoint/2010/main" val="38581799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505839" y="465909"/>
            <a:ext cx="6545747" cy="6392091"/>
          </a:xfrm>
          <a:prstGeom prst="rect">
            <a:avLst/>
          </a:prstGeom>
        </p:spPr>
      </p:pic>
    </p:spTree>
    <p:extLst>
      <p:ext uri="{BB962C8B-B14F-4D97-AF65-F5344CB8AC3E}">
        <p14:creationId xmlns:p14="http://schemas.microsoft.com/office/powerpoint/2010/main" val="8893814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Objective:</a:t>
            </a:r>
            <a:br>
              <a:rPr lang="en-GB" dirty="0" smtClean="0"/>
            </a:br>
            <a:endParaRPr lang="en-US" dirty="0"/>
          </a:p>
        </p:txBody>
      </p:sp>
      <p:sp>
        <p:nvSpPr>
          <p:cNvPr id="3" name="Content Placeholder 2"/>
          <p:cNvSpPr>
            <a:spLocks noGrp="1"/>
          </p:cNvSpPr>
          <p:nvPr>
            <p:ph idx="1"/>
          </p:nvPr>
        </p:nvSpPr>
        <p:spPr/>
        <p:txBody>
          <a:bodyPr>
            <a:normAutofit/>
          </a:bodyPr>
          <a:lstStyle/>
          <a:p>
            <a:r>
              <a:rPr lang="en-GB" dirty="0" smtClean="0"/>
              <a:t>Consolidate and amend all existing insolvency laws in India</a:t>
            </a:r>
          </a:p>
          <a:p>
            <a:r>
              <a:rPr lang="en-GB" dirty="0" smtClean="0"/>
              <a:t>To simplify the Insolvency and Bankruptcy Proceedings in India.</a:t>
            </a:r>
          </a:p>
          <a:p>
            <a:r>
              <a:rPr lang="en-GB" dirty="0" smtClean="0"/>
              <a:t>To protect the interest of creditors including stakeholders in a company.</a:t>
            </a:r>
          </a:p>
          <a:p>
            <a:r>
              <a:rPr lang="en-GB" dirty="0" smtClean="0"/>
              <a:t>To revive the company in a time-bound manner</a:t>
            </a:r>
          </a:p>
          <a:p>
            <a:r>
              <a:rPr lang="en-GB" dirty="0" smtClean="0"/>
              <a:t>To promote entrepreneurship and consequently increase the credit supply in the economy.</a:t>
            </a:r>
          </a:p>
          <a:p>
            <a:r>
              <a:rPr lang="en-GB" dirty="0" smtClean="0"/>
              <a:t>To work out a new and timely recovery procedure to be adopted by the </a:t>
            </a:r>
            <a:r>
              <a:rPr lang="en-GB" dirty="0" err="1" smtClean="0"/>
              <a:t>banks,financial</a:t>
            </a:r>
            <a:r>
              <a:rPr lang="en-GB" dirty="0" smtClean="0"/>
              <a:t> institutions or individuals.</a:t>
            </a:r>
          </a:p>
          <a:p>
            <a:r>
              <a:rPr lang="en-GB" dirty="0" smtClean="0"/>
              <a:t>Maximization of the values of assets of corporate persons.</a:t>
            </a:r>
          </a:p>
        </p:txBody>
      </p:sp>
    </p:spTree>
    <p:extLst>
      <p:ext uri="{BB962C8B-B14F-4D97-AF65-F5344CB8AC3E}">
        <p14:creationId xmlns:p14="http://schemas.microsoft.com/office/powerpoint/2010/main" val="16076723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Insolvency</a:t>
            </a:r>
            <a:endParaRPr lang="en-US" dirty="0"/>
          </a:p>
        </p:txBody>
      </p:sp>
      <p:sp>
        <p:nvSpPr>
          <p:cNvPr id="3" name="Content Placeholder 2"/>
          <p:cNvSpPr>
            <a:spLocks noGrp="1"/>
          </p:cNvSpPr>
          <p:nvPr>
            <p:ph idx="1"/>
          </p:nvPr>
        </p:nvSpPr>
        <p:spPr/>
        <p:txBody>
          <a:bodyPr/>
          <a:lstStyle/>
          <a:p>
            <a:r>
              <a:rPr lang="en-GB" dirty="0" smtClean="0"/>
              <a:t>Insolvency is a state where the liabilities of an individual or an organization exceeds its asset and that entity is unable to raise enough cash to meet its obligations or debts as they become due for payment.</a:t>
            </a:r>
          </a:p>
          <a:p>
            <a:r>
              <a:rPr lang="en-GB" dirty="0" smtClean="0"/>
              <a:t>The main reasons behind insolvency are primarily poor management and financial constraints.</a:t>
            </a:r>
            <a:endParaRPr lang="en-US" dirty="0"/>
          </a:p>
        </p:txBody>
      </p:sp>
    </p:spTree>
    <p:extLst>
      <p:ext uri="{BB962C8B-B14F-4D97-AF65-F5344CB8AC3E}">
        <p14:creationId xmlns:p14="http://schemas.microsoft.com/office/powerpoint/2010/main" val="14278127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Reasons for Insolvency</a:t>
            </a:r>
            <a:endParaRPr lang="en-US" dirty="0"/>
          </a:p>
        </p:txBody>
      </p:sp>
      <p:sp>
        <p:nvSpPr>
          <p:cNvPr id="3" name="Content Placeholder 2"/>
          <p:cNvSpPr>
            <a:spLocks noGrp="1"/>
          </p:cNvSpPr>
          <p:nvPr>
            <p:ph idx="1"/>
          </p:nvPr>
        </p:nvSpPr>
        <p:spPr/>
        <p:txBody>
          <a:bodyPr/>
          <a:lstStyle/>
          <a:p>
            <a:r>
              <a:rPr lang="en-GB" dirty="0" smtClean="0"/>
              <a:t>Reasons for Insolvency</a:t>
            </a:r>
          </a:p>
          <a:p>
            <a:r>
              <a:rPr lang="en-GB" dirty="0"/>
              <a:t> </a:t>
            </a:r>
            <a:r>
              <a:rPr lang="en-GB" dirty="0" smtClean="0"/>
              <a:t> -bad debt-obviously money owned by customers</a:t>
            </a:r>
          </a:p>
          <a:p>
            <a:r>
              <a:rPr lang="en-GB" dirty="0" smtClean="0"/>
              <a:t>-Management-failure to acquire </a:t>
            </a:r>
            <a:r>
              <a:rPr lang="en-GB" dirty="0" err="1" smtClean="0"/>
              <a:t>adequante</a:t>
            </a:r>
            <a:r>
              <a:rPr lang="en-GB" dirty="0" smtClean="0"/>
              <a:t> </a:t>
            </a:r>
            <a:r>
              <a:rPr lang="en-GB" dirty="0" err="1" smtClean="0"/>
              <a:t>skills,imprudent</a:t>
            </a:r>
            <a:r>
              <a:rPr lang="en-GB" dirty="0" smtClean="0"/>
              <a:t> </a:t>
            </a:r>
            <a:r>
              <a:rPr lang="en-GB" dirty="0" err="1" smtClean="0"/>
              <a:t>accounting,lack</a:t>
            </a:r>
            <a:r>
              <a:rPr lang="en-GB" dirty="0" smtClean="0"/>
              <a:t> of information system.</a:t>
            </a:r>
          </a:p>
          <a:p>
            <a:r>
              <a:rPr lang="en-GB" dirty="0" smtClean="0"/>
              <a:t>-Finance-loss of long term finance ,over gearing or lack of cash flow</a:t>
            </a:r>
          </a:p>
          <a:p>
            <a:pPr marL="0" indent="0">
              <a:buNone/>
            </a:pPr>
            <a:endParaRPr lang="en-US" dirty="0"/>
          </a:p>
        </p:txBody>
      </p:sp>
    </p:spTree>
    <p:extLst>
      <p:ext uri="{BB962C8B-B14F-4D97-AF65-F5344CB8AC3E}">
        <p14:creationId xmlns:p14="http://schemas.microsoft.com/office/powerpoint/2010/main" val="3949061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Bankruptcy</a:t>
            </a:r>
            <a:endParaRPr lang="en-US" dirty="0"/>
          </a:p>
        </p:txBody>
      </p:sp>
      <p:sp>
        <p:nvSpPr>
          <p:cNvPr id="3" name="Content Placeholder 2"/>
          <p:cNvSpPr>
            <a:spLocks noGrp="1"/>
          </p:cNvSpPr>
          <p:nvPr>
            <p:ph idx="1"/>
          </p:nvPr>
        </p:nvSpPr>
        <p:spPr/>
        <p:txBody>
          <a:bodyPr/>
          <a:lstStyle/>
          <a:p>
            <a:r>
              <a:rPr lang="en-GB" dirty="0" smtClean="0"/>
              <a:t>Bankruptcy is when a person or company is legally declared incapable of paying their due and payable bills.</a:t>
            </a:r>
          </a:p>
          <a:p>
            <a:r>
              <a:rPr lang="en-GB" dirty="0" smtClean="0"/>
              <a:t>The individual asks for help from government to pay off his debts to his creditors.</a:t>
            </a:r>
            <a:endParaRPr lang="en-US" dirty="0"/>
          </a:p>
        </p:txBody>
      </p:sp>
    </p:spTree>
    <p:extLst>
      <p:ext uri="{BB962C8B-B14F-4D97-AF65-F5344CB8AC3E}">
        <p14:creationId xmlns:p14="http://schemas.microsoft.com/office/powerpoint/2010/main" val="4050250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Types of Bankruptcy</a:t>
            </a:r>
            <a:endParaRPr lang="en-US" dirty="0"/>
          </a:p>
        </p:txBody>
      </p:sp>
      <p:sp>
        <p:nvSpPr>
          <p:cNvPr id="3" name="Content Placeholder 2"/>
          <p:cNvSpPr>
            <a:spLocks noGrp="1"/>
          </p:cNvSpPr>
          <p:nvPr>
            <p:ph idx="1"/>
          </p:nvPr>
        </p:nvSpPr>
        <p:spPr/>
        <p:txBody>
          <a:bodyPr/>
          <a:lstStyle/>
          <a:p>
            <a:r>
              <a:rPr lang="en-GB" dirty="0" smtClean="0"/>
              <a:t>Bankruptcy could of two types </a:t>
            </a:r>
            <a:r>
              <a:rPr lang="en-GB" dirty="0"/>
              <a:t>:</a:t>
            </a:r>
            <a:r>
              <a:rPr lang="en-GB" dirty="0" smtClean="0"/>
              <a:t>reorganization bankruptcy and liquidation bankruptcy.</a:t>
            </a:r>
          </a:p>
          <a:p>
            <a:r>
              <a:rPr lang="en-GB" dirty="0" smtClean="0"/>
              <a:t>Usually people tend to restructure the repayment plans to pay them easily under reorganization bankruptcy.</a:t>
            </a:r>
          </a:p>
          <a:p>
            <a:r>
              <a:rPr lang="en-GB" dirty="0" smtClean="0"/>
              <a:t>And under liquidation </a:t>
            </a:r>
            <a:r>
              <a:rPr lang="en-GB" dirty="0" err="1" smtClean="0"/>
              <a:t>bankruptcy,the</a:t>
            </a:r>
            <a:r>
              <a:rPr lang="en-GB" dirty="0" smtClean="0"/>
              <a:t> debtor tends to sell of certain of their assets to pay off their debts for their creditors.</a:t>
            </a:r>
            <a:endParaRPr lang="en-US" dirty="0"/>
          </a:p>
        </p:txBody>
      </p:sp>
    </p:spTree>
    <p:extLst>
      <p:ext uri="{BB962C8B-B14F-4D97-AF65-F5344CB8AC3E}">
        <p14:creationId xmlns:p14="http://schemas.microsoft.com/office/powerpoint/2010/main" val="7199892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Insolvency Vs. Bankruptcy</a:t>
            </a:r>
            <a:endParaRPr lang="en-US" dirty="0"/>
          </a:p>
        </p:txBody>
      </p:sp>
      <p:sp>
        <p:nvSpPr>
          <p:cNvPr id="3" name="Content Placeholder 2"/>
          <p:cNvSpPr>
            <a:spLocks noGrp="1"/>
          </p:cNvSpPr>
          <p:nvPr>
            <p:ph idx="1"/>
          </p:nvPr>
        </p:nvSpPr>
        <p:spPr/>
        <p:txBody>
          <a:bodyPr/>
          <a:lstStyle/>
          <a:p>
            <a:r>
              <a:rPr lang="en-GB" dirty="0" smtClean="0"/>
              <a:t>Insolvency is not the same as </a:t>
            </a:r>
            <a:r>
              <a:rPr lang="en-GB" dirty="0" err="1" smtClean="0"/>
              <a:t>bankruptcy.Insolvency</a:t>
            </a:r>
            <a:r>
              <a:rPr lang="en-GB" dirty="0" smtClean="0"/>
              <a:t> is a state of </a:t>
            </a:r>
            <a:r>
              <a:rPr lang="en-GB" dirty="0" err="1" smtClean="0"/>
              <a:t>economis</a:t>
            </a:r>
            <a:r>
              <a:rPr lang="en-GB" dirty="0" smtClean="0"/>
              <a:t> </a:t>
            </a:r>
            <a:r>
              <a:rPr lang="en-GB" dirty="0" err="1" smtClean="0"/>
              <a:t>distress,whereas</a:t>
            </a:r>
            <a:r>
              <a:rPr lang="en-GB" dirty="0" smtClean="0"/>
              <a:t> bankruptcy is a court order that decides how an insolvent debtor will deal with unpaid </a:t>
            </a:r>
            <a:r>
              <a:rPr lang="en-GB" dirty="0" err="1" smtClean="0"/>
              <a:t>obligations.That</a:t>
            </a:r>
            <a:r>
              <a:rPr lang="en-GB" dirty="0" smtClean="0"/>
              <a:t> usually involves selling assets to pay the creditors and erasing debts that can’t be paid.</a:t>
            </a:r>
          </a:p>
          <a:p>
            <a:r>
              <a:rPr lang="en-GB" dirty="0" smtClean="0"/>
              <a:t>Bankruptcy can severely damage a debtors credit rating and ability to borrow for years.</a:t>
            </a:r>
          </a:p>
          <a:p>
            <a:r>
              <a:rPr lang="en-GB" dirty="0" smtClean="0"/>
              <a:t>An individual or company can be insolvent without being bankrupt, especially if the insolvency is temporary and correctable.</a:t>
            </a:r>
          </a:p>
          <a:p>
            <a:r>
              <a:rPr lang="en-GB" dirty="0" smtClean="0"/>
              <a:t>But bankruptcy cannot be without insolvency.</a:t>
            </a:r>
            <a:endParaRPr lang="en-US" dirty="0"/>
          </a:p>
        </p:txBody>
      </p:sp>
    </p:spTree>
    <p:extLst>
      <p:ext uri="{BB962C8B-B14F-4D97-AF65-F5344CB8AC3E}">
        <p14:creationId xmlns:p14="http://schemas.microsoft.com/office/powerpoint/2010/main" val="1736566695"/>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1137</TotalTime>
  <Words>1542</Words>
  <Application>Microsoft Office PowerPoint</Application>
  <PresentationFormat>Widescreen</PresentationFormat>
  <Paragraphs>144</Paragraphs>
  <Slides>31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Century Gothic</vt:lpstr>
      <vt:lpstr>Courier New</vt:lpstr>
      <vt:lpstr>Helvetica Neue</vt:lpstr>
      <vt:lpstr>Times New Roman</vt:lpstr>
      <vt:lpstr>Wingdings 3</vt:lpstr>
      <vt:lpstr>Wisp</vt:lpstr>
      <vt:lpstr>INSOLVENCY AND BANKRUPTCY</vt:lpstr>
      <vt:lpstr>Index:</vt:lpstr>
      <vt:lpstr>PROBLEM STATEMENT: </vt:lpstr>
      <vt:lpstr>Objective: </vt:lpstr>
      <vt:lpstr>Insolvency</vt:lpstr>
      <vt:lpstr>Reasons for Insolvency</vt:lpstr>
      <vt:lpstr>Bankruptcy</vt:lpstr>
      <vt:lpstr>Types of Bankruptcy</vt:lpstr>
      <vt:lpstr>Insolvency Vs. Bankruptcy</vt:lpstr>
      <vt:lpstr>EDA:</vt:lpstr>
      <vt:lpstr>Before Removing The Outliers</vt:lpstr>
      <vt:lpstr>After Removing the Outliers:</vt:lpstr>
      <vt:lpstr>Visualizing the Data</vt:lpstr>
      <vt:lpstr>Correlation after removal of outliers</vt:lpstr>
      <vt:lpstr>Heatmap:</vt:lpstr>
      <vt:lpstr>Independent Variables count</vt:lpstr>
      <vt:lpstr>Feature Engineering</vt:lpstr>
      <vt:lpstr>Model Building</vt:lpstr>
      <vt:lpstr>Process of Model Building</vt:lpstr>
      <vt:lpstr>Process of Model Building</vt:lpstr>
      <vt:lpstr>Process of Model Building</vt:lpstr>
      <vt:lpstr>Process of Model Building</vt:lpstr>
      <vt:lpstr>Model Validation:</vt:lpstr>
      <vt:lpstr>Model Accuracies in Descending Order</vt:lpstr>
      <vt:lpstr>Model Validation</vt:lpstr>
      <vt:lpstr>Confusion Matrix</vt:lpstr>
      <vt:lpstr>Conclusion for Model Validation</vt:lpstr>
      <vt:lpstr>Deployment:</vt:lpstr>
      <vt:lpstr>PowerPoint Presentation</vt:lpstr>
      <vt:lpstr>Challenges Faced?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INSOLVENCY AND BANKRUPTCY</dc:title>
  <dc:creator>JAYALAKSHMI</dc:creator>
  <cp:lastModifiedBy>JAYALAKSHMI</cp:lastModifiedBy>
  <cp:revision>42</cp:revision>
  <dcterms:created xsi:type="dcterms:W3CDTF">2024-04-13T12:37:47Z</dcterms:created>
  <dcterms:modified xsi:type="dcterms:W3CDTF">2024-04-27T09:36:55Z</dcterms:modified>
</cp:coreProperties>
</file>